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16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52" r:id="rId2"/>
  </p:sldMasterIdLst>
  <p:notesMasterIdLst>
    <p:notesMasterId r:id="rId59"/>
  </p:notesMasterIdLst>
  <p:sldIdLst>
    <p:sldId id="256" r:id="rId3"/>
    <p:sldId id="364" r:id="rId4"/>
    <p:sldId id="465" r:id="rId5"/>
    <p:sldId id="305" r:id="rId6"/>
    <p:sldId id="371" r:id="rId7"/>
    <p:sldId id="428" r:id="rId8"/>
    <p:sldId id="426" r:id="rId9"/>
    <p:sldId id="374" r:id="rId10"/>
    <p:sldId id="377" r:id="rId11"/>
    <p:sldId id="379" r:id="rId12"/>
    <p:sldId id="375" r:id="rId13"/>
    <p:sldId id="376" r:id="rId14"/>
    <p:sldId id="466" r:id="rId15"/>
    <p:sldId id="293" r:id="rId16"/>
    <p:sldId id="295" r:id="rId17"/>
    <p:sldId id="291" r:id="rId18"/>
    <p:sldId id="467" r:id="rId19"/>
    <p:sldId id="289" r:id="rId20"/>
    <p:sldId id="416" r:id="rId21"/>
    <p:sldId id="299" r:id="rId22"/>
    <p:sldId id="346" r:id="rId23"/>
    <p:sldId id="430" r:id="rId24"/>
    <p:sldId id="445" r:id="rId25"/>
    <p:sldId id="437" r:id="rId26"/>
    <p:sldId id="438" r:id="rId27"/>
    <p:sldId id="439" r:id="rId28"/>
    <p:sldId id="440" r:id="rId29"/>
    <p:sldId id="441" r:id="rId30"/>
    <p:sldId id="443" r:id="rId31"/>
    <p:sldId id="444" r:id="rId32"/>
    <p:sldId id="446" r:id="rId33"/>
    <p:sldId id="447" r:id="rId34"/>
    <p:sldId id="448" r:id="rId35"/>
    <p:sldId id="449" r:id="rId36"/>
    <p:sldId id="450" r:id="rId37"/>
    <p:sldId id="451" r:id="rId38"/>
    <p:sldId id="452" r:id="rId39"/>
    <p:sldId id="453" r:id="rId40"/>
    <p:sldId id="456" r:id="rId41"/>
    <p:sldId id="459" r:id="rId42"/>
    <p:sldId id="454" r:id="rId43"/>
    <p:sldId id="463" r:id="rId44"/>
    <p:sldId id="460" r:id="rId45"/>
    <p:sldId id="461" r:id="rId46"/>
    <p:sldId id="337" r:id="rId47"/>
    <p:sldId id="338" r:id="rId48"/>
    <p:sldId id="340" r:id="rId49"/>
    <p:sldId id="341" r:id="rId50"/>
    <p:sldId id="342" r:id="rId51"/>
    <p:sldId id="343" r:id="rId52"/>
    <p:sldId id="344" r:id="rId53"/>
    <p:sldId id="345" r:id="rId54"/>
    <p:sldId id="415" r:id="rId55"/>
    <p:sldId id="468" r:id="rId56"/>
    <p:sldId id="469" r:id="rId57"/>
    <p:sldId id="470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2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enya\Tree%20Data%20Combined_With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scatterChart>
        <c:scatterStyle val="lineMarker"/>
        <c:ser>
          <c:idx val="0"/>
          <c:order val="0"/>
          <c:tx>
            <c:strRef>
              <c:f>'crown regression'!$T$1</c:f>
              <c:strCache>
                <c:ptCount val="1"/>
                <c:pt idx="0">
                  <c:v>Biomass/ tree (kg)</c:v>
                </c:pt>
              </c:strCache>
            </c:strRef>
          </c:tx>
          <c:spPr>
            <a:ln w="28575">
              <a:noFill/>
            </a:ln>
          </c:spPr>
          <c:dLbls>
            <c:dLbl>
              <c:idx val="1391"/>
              <c:dLblPos val="r"/>
              <c:showVal val="1"/>
              <c:showCatName val="1"/>
            </c:dLbl>
            <c:delete val="1"/>
          </c:dLbls>
          <c:trendline>
            <c:trendlineType val="power"/>
            <c:dispRSqr val="1"/>
            <c:dispEq val="1"/>
            <c:trendlineLbl>
              <c:layout>
                <c:manualLayout>
                  <c:x val="0.11674575293473002"/>
                  <c:y val="6.946705479775243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="1" baseline="0"/>
                      <a:t>y = 5.4516x</a:t>
                    </a:r>
                    <a:r>
                      <a:rPr lang="en-US" b="1" baseline="30000"/>
                      <a:t>1.3274</a:t>
                    </a:r>
                    <a:r>
                      <a:rPr lang="en-US" b="1" baseline="0"/>
                      <a:t>
R² = 0.7792</a:t>
                    </a:r>
                    <a:endParaRPr lang="en-US" b="1"/>
                  </a:p>
                </c:rich>
              </c:tx>
              <c:numFmt formatCode="General" sourceLinked="0"/>
            </c:trendlineLbl>
          </c:trendline>
          <c:xVal>
            <c:numRef>
              <c:f>'crown regression'!$S$2:$S$1393</c:f>
              <c:numCache>
                <c:formatCode>0.0</c:formatCode>
                <c:ptCount val="1392"/>
                <c:pt idx="0">
                  <c:v>25.943300485439927</c:v>
                </c:pt>
                <c:pt idx="1">
                  <c:v>30.697264429090115</c:v>
                </c:pt>
                <c:pt idx="2">
                  <c:v>5.9101358224374767</c:v>
                </c:pt>
                <c:pt idx="3">
                  <c:v>5.9101358224374767</c:v>
                </c:pt>
                <c:pt idx="4">
                  <c:v>5.9101358224374767</c:v>
                </c:pt>
                <c:pt idx="5">
                  <c:v>80.870201096937478</c:v>
                </c:pt>
                <c:pt idx="6">
                  <c:v>35.731737802250002</c:v>
                </c:pt>
                <c:pt idx="7">
                  <c:v>11.215476300000002</c:v>
                </c:pt>
                <c:pt idx="8">
                  <c:v>86.681749898187448</c:v>
                </c:pt>
                <c:pt idx="9">
                  <c:v>18.525470068947499</c:v>
                </c:pt>
                <c:pt idx="10">
                  <c:v>56.911866343749878</c:v>
                </c:pt>
                <c:pt idx="11">
                  <c:v>7.175414336527469</c:v>
                </c:pt>
                <c:pt idx="12">
                  <c:v>11.5313168360475</c:v>
                </c:pt>
                <c:pt idx="13">
                  <c:v>3.5990840437499996</c:v>
                </c:pt>
                <c:pt idx="14">
                  <c:v>8.7968297761974981</c:v>
                </c:pt>
                <c:pt idx="15">
                  <c:v>2.8763620496474998</c:v>
                </c:pt>
                <c:pt idx="16">
                  <c:v>27.653732877759893</c:v>
                </c:pt>
                <c:pt idx="17">
                  <c:v>18.441607680090002</c:v>
                </c:pt>
                <c:pt idx="18">
                  <c:v>25.693572354750007</c:v>
                </c:pt>
                <c:pt idx="19">
                  <c:v>21.748363632749896</c:v>
                </c:pt>
                <c:pt idx="20">
                  <c:v>33.45143747727721</c:v>
                </c:pt>
                <c:pt idx="21">
                  <c:v>60.891252423359994</c:v>
                </c:pt>
                <c:pt idx="22">
                  <c:v>19.837708284959987</c:v>
                </c:pt>
                <c:pt idx="23">
                  <c:v>36.323661267497286</c:v>
                </c:pt>
                <c:pt idx="24">
                  <c:v>27.401925014490068</c:v>
                </c:pt>
                <c:pt idx="25">
                  <c:v>27.655436404937486</c:v>
                </c:pt>
                <c:pt idx="26">
                  <c:v>28.225492832989854</c:v>
                </c:pt>
                <c:pt idx="27">
                  <c:v>28.841151010687557</c:v>
                </c:pt>
                <c:pt idx="28">
                  <c:v>34.368960042510011</c:v>
                </c:pt>
                <c:pt idx="29">
                  <c:v>22.529724974997489</c:v>
                </c:pt>
                <c:pt idx="30">
                  <c:v>25.546856960160003</c:v>
                </c:pt>
                <c:pt idx="31">
                  <c:v>24.205539401709878</c:v>
                </c:pt>
                <c:pt idx="32">
                  <c:v>20.257384653687531</c:v>
                </c:pt>
                <c:pt idx="33">
                  <c:v>20.474320082559938</c:v>
                </c:pt>
                <c:pt idx="34">
                  <c:v>17.695637134589919</c:v>
                </c:pt>
                <c:pt idx="35">
                  <c:v>17.060581209437487</c:v>
                </c:pt>
                <c:pt idx="36">
                  <c:v>38.505890577439992</c:v>
                </c:pt>
                <c:pt idx="37">
                  <c:v>29.726831205077506</c:v>
                </c:pt>
                <c:pt idx="38">
                  <c:v>27.653234150347497</c:v>
                </c:pt>
                <c:pt idx="39">
                  <c:v>16.742074248877486</c:v>
                </c:pt>
                <c:pt idx="40">
                  <c:v>1.24334393271</c:v>
                </c:pt>
                <c:pt idx="41">
                  <c:v>12.958509757147526</c:v>
                </c:pt>
                <c:pt idx="42">
                  <c:v>15.5585901720275</c:v>
                </c:pt>
                <c:pt idx="43">
                  <c:v>20.418057347249999</c:v>
                </c:pt>
                <c:pt idx="44">
                  <c:v>27.581973464377501</c:v>
                </c:pt>
                <c:pt idx="45">
                  <c:v>52.897530075389994</c:v>
                </c:pt>
                <c:pt idx="46">
                  <c:v>22.505898371039986</c:v>
                </c:pt>
                <c:pt idx="47">
                  <c:v>23.576351966677535</c:v>
                </c:pt>
                <c:pt idx="48">
                  <c:v>23.926651032640002</c:v>
                </c:pt>
                <c:pt idx="49">
                  <c:v>14.691351110937459</c:v>
                </c:pt>
                <c:pt idx="50">
                  <c:v>39.873767137749994</c:v>
                </c:pt>
                <c:pt idx="51">
                  <c:v>40.271040828187502</c:v>
                </c:pt>
                <c:pt idx="52">
                  <c:v>19.9947477296875</c:v>
                </c:pt>
                <c:pt idx="53">
                  <c:v>25.435176577249919</c:v>
                </c:pt>
                <c:pt idx="54">
                  <c:v>6.5515511111475</c:v>
                </c:pt>
                <c:pt idx="55">
                  <c:v>24.854423035247493</c:v>
                </c:pt>
                <c:pt idx="56">
                  <c:v>17.673721402749987</c:v>
                </c:pt>
                <c:pt idx="57">
                  <c:v>154.19908687004738</c:v>
                </c:pt>
                <c:pt idx="58">
                  <c:v>19.382353664000004</c:v>
                </c:pt>
                <c:pt idx="59">
                  <c:v>17.572490733577489</c:v>
                </c:pt>
                <c:pt idx="60">
                  <c:v>58.74908074211001</c:v>
                </c:pt>
                <c:pt idx="61">
                  <c:v>59.759312413640004</c:v>
                </c:pt>
                <c:pt idx="62">
                  <c:v>15.627855948347499</c:v>
                </c:pt>
                <c:pt idx="63">
                  <c:v>7.6011877460474757</c:v>
                </c:pt>
                <c:pt idx="64">
                  <c:v>5.0252873639999862</c:v>
                </c:pt>
                <c:pt idx="65">
                  <c:v>4.8634177246474835</c:v>
                </c:pt>
                <c:pt idx="66">
                  <c:v>0.83322820774999995</c:v>
                </c:pt>
                <c:pt idx="67">
                  <c:v>0.85112034819749993</c:v>
                </c:pt>
                <c:pt idx="68">
                  <c:v>0.85275633119000005</c:v>
                </c:pt>
                <c:pt idx="69">
                  <c:v>0.85275633119000005</c:v>
                </c:pt>
                <c:pt idx="70">
                  <c:v>0.86260521584000216</c:v>
                </c:pt>
                <c:pt idx="71">
                  <c:v>0.84133743693749985</c:v>
                </c:pt>
                <c:pt idx="72">
                  <c:v>0.85112034819749993</c:v>
                </c:pt>
                <c:pt idx="73">
                  <c:v>0.87914568719000286</c:v>
                </c:pt>
                <c:pt idx="74">
                  <c:v>21.844534771227487</c:v>
                </c:pt>
                <c:pt idx="75">
                  <c:v>33.982657569749847</c:v>
                </c:pt>
                <c:pt idx="76">
                  <c:v>191.07841608339791</c:v>
                </c:pt>
                <c:pt idx="77">
                  <c:v>302.67347340899693</c:v>
                </c:pt>
                <c:pt idx="78">
                  <c:v>50.73731388657766</c:v>
                </c:pt>
                <c:pt idx="79">
                  <c:v>181.6895544570975</c:v>
                </c:pt>
                <c:pt idx="80">
                  <c:v>288.27114308027626</c:v>
                </c:pt>
                <c:pt idx="81">
                  <c:v>50.401624784909998</c:v>
                </c:pt>
                <c:pt idx="82">
                  <c:v>31.773460851247499</c:v>
                </c:pt>
                <c:pt idx="83">
                  <c:v>10.796674078690002</c:v>
                </c:pt>
                <c:pt idx="84">
                  <c:v>215.85642543967793</c:v>
                </c:pt>
                <c:pt idx="85">
                  <c:v>119.51030589695962</c:v>
                </c:pt>
                <c:pt idx="86">
                  <c:v>71.914168891297777</c:v>
                </c:pt>
                <c:pt idx="87">
                  <c:v>281.97925066580996</c:v>
                </c:pt>
                <c:pt idx="88">
                  <c:v>271.68309234972747</c:v>
                </c:pt>
                <c:pt idx="89">
                  <c:v>476.91977963031002</c:v>
                </c:pt>
                <c:pt idx="90">
                  <c:v>191.85917895275045</c:v>
                </c:pt>
                <c:pt idx="91">
                  <c:v>102.30788582601001</c:v>
                </c:pt>
                <c:pt idx="92">
                  <c:v>100.16733206360966</c:v>
                </c:pt>
                <c:pt idx="93">
                  <c:v>30.936198841937486</c:v>
                </c:pt>
                <c:pt idx="94">
                  <c:v>12.600406196227524</c:v>
                </c:pt>
                <c:pt idx="95">
                  <c:v>36.07431562539</c:v>
                </c:pt>
                <c:pt idx="96">
                  <c:v>38.843301270427496</c:v>
                </c:pt>
                <c:pt idx="97">
                  <c:v>50.270907151997378</c:v>
                </c:pt>
                <c:pt idx="98">
                  <c:v>78.412255638427496</c:v>
                </c:pt>
                <c:pt idx="99">
                  <c:v>42.352038683560004</c:v>
                </c:pt>
                <c:pt idx="100">
                  <c:v>163.98927326709</c:v>
                </c:pt>
                <c:pt idx="101">
                  <c:v>161.95539612012757</c:v>
                </c:pt>
                <c:pt idx="102">
                  <c:v>54.528562707447499</c:v>
                </c:pt>
                <c:pt idx="103">
                  <c:v>36.490737306877513</c:v>
                </c:pt>
                <c:pt idx="104">
                  <c:v>48.765051173490008</c:v>
                </c:pt>
                <c:pt idx="105">
                  <c:v>67.92008331207748</c:v>
                </c:pt>
                <c:pt idx="106">
                  <c:v>13.713115748159998</c:v>
                </c:pt>
                <c:pt idx="107">
                  <c:v>7.0924535840000011</c:v>
                </c:pt>
                <c:pt idx="108">
                  <c:v>48.026978585249992</c:v>
                </c:pt>
                <c:pt idx="109">
                  <c:v>70.591527299999996</c:v>
                </c:pt>
                <c:pt idx="110">
                  <c:v>25.258383599999931</c:v>
                </c:pt>
                <c:pt idx="111">
                  <c:v>46.445030940750122</c:v>
                </c:pt>
                <c:pt idx="112">
                  <c:v>94.671814650000016</c:v>
                </c:pt>
                <c:pt idx="113">
                  <c:v>54.09817980000016</c:v>
                </c:pt>
                <c:pt idx="114">
                  <c:v>134.65640137500043</c:v>
                </c:pt>
                <c:pt idx="115">
                  <c:v>36.996856095249996</c:v>
                </c:pt>
                <c:pt idx="116">
                  <c:v>19.752747125000003</c:v>
                </c:pt>
                <c:pt idx="117">
                  <c:v>328.71241567499999</c:v>
                </c:pt>
                <c:pt idx="118">
                  <c:v>427.4997132249988</c:v>
                </c:pt>
                <c:pt idx="119">
                  <c:v>68.077312822999616</c:v>
                </c:pt>
                <c:pt idx="120">
                  <c:v>24.080287350000003</c:v>
                </c:pt>
                <c:pt idx="121">
                  <c:v>110.78031737499975</c:v>
                </c:pt>
                <c:pt idx="122">
                  <c:v>172.37904329999998</c:v>
                </c:pt>
                <c:pt idx="123">
                  <c:v>384.02796160000008</c:v>
                </c:pt>
                <c:pt idx="124">
                  <c:v>172.55049557424999</c:v>
                </c:pt>
                <c:pt idx="125">
                  <c:v>45.096739052500013</c:v>
                </c:pt>
                <c:pt idx="126">
                  <c:v>129.06649174824997</c:v>
                </c:pt>
                <c:pt idx="127">
                  <c:v>135.98152403700001</c:v>
                </c:pt>
                <c:pt idx="128">
                  <c:v>50.239129183750002</c:v>
                </c:pt>
                <c:pt idx="129">
                  <c:v>74.053952178749654</c:v>
                </c:pt>
                <c:pt idx="130">
                  <c:v>349.89144465999999</c:v>
                </c:pt>
                <c:pt idx="131">
                  <c:v>95.897034750000003</c:v>
                </c:pt>
                <c:pt idx="132">
                  <c:v>82.580227438749986</c:v>
                </c:pt>
                <c:pt idx="133">
                  <c:v>58.716317100000012</c:v>
                </c:pt>
                <c:pt idx="134">
                  <c:v>52.747296099999993</c:v>
                </c:pt>
                <c:pt idx="135">
                  <c:v>63.7114452</c:v>
                </c:pt>
              </c:numCache>
            </c:numRef>
          </c:xVal>
          <c:yVal>
            <c:numRef>
              <c:f>'crown regression'!$T$2:$T$1393</c:f>
              <c:numCache>
                <c:formatCode>0.0</c:formatCode>
                <c:ptCount val="1392"/>
                <c:pt idx="0">
                  <c:v>259.08617530002329</c:v>
                </c:pt>
                <c:pt idx="1">
                  <c:v>240.64830030426779</c:v>
                </c:pt>
                <c:pt idx="2">
                  <c:v>5.1955048454524491</c:v>
                </c:pt>
                <c:pt idx="3">
                  <c:v>5.1955048454524491</c:v>
                </c:pt>
                <c:pt idx="4">
                  <c:v>5.1955048454524491</c:v>
                </c:pt>
                <c:pt idx="5">
                  <c:v>3152.4222431899234</c:v>
                </c:pt>
                <c:pt idx="6">
                  <c:v>265.41336622065364</c:v>
                </c:pt>
                <c:pt idx="7">
                  <c:v>40.415284839270242</c:v>
                </c:pt>
                <c:pt idx="8">
                  <c:v>857.59665399296296</c:v>
                </c:pt>
                <c:pt idx="9">
                  <c:v>50.350204853987734</c:v>
                </c:pt>
                <c:pt idx="10">
                  <c:v>113.3659100202929</c:v>
                </c:pt>
                <c:pt idx="11">
                  <c:v>18.063523260272802</c:v>
                </c:pt>
                <c:pt idx="12">
                  <c:v>65.691116413238277</c:v>
                </c:pt>
                <c:pt idx="13">
                  <c:v>6.8209921087334866</c:v>
                </c:pt>
                <c:pt idx="14">
                  <c:v>96.899075302178389</c:v>
                </c:pt>
                <c:pt idx="15">
                  <c:v>7.1786781919462417</c:v>
                </c:pt>
                <c:pt idx="16">
                  <c:v>190.12835492176734</c:v>
                </c:pt>
                <c:pt idx="17">
                  <c:v>228.80525426188123</c:v>
                </c:pt>
                <c:pt idx="18">
                  <c:v>206.18106042789526</c:v>
                </c:pt>
                <c:pt idx="19">
                  <c:v>333.77475340028798</c:v>
                </c:pt>
                <c:pt idx="20">
                  <c:v>322.92247140829562</c:v>
                </c:pt>
                <c:pt idx="21">
                  <c:v>223.01711575288792</c:v>
                </c:pt>
                <c:pt idx="22">
                  <c:v>169.92250244759964</c:v>
                </c:pt>
                <c:pt idx="23">
                  <c:v>758.74129688565176</c:v>
                </c:pt>
                <c:pt idx="24">
                  <c:v>463.1392681573177</c:v>
                </c:pt>
                <c:pt idx="25">
                  <c:v>432.67610355006667</c:v>
                </c:pt>
                <c:pt idx="26">
                  <c:v>463.1392681573177</c:v>
                </c:pt>
                <c:pt idx="27">
                  <c:v>281.63173129760668</c:v>
                </c:pt>
                <c:pt idx="28">
                  <c:v>851.20698488844619</c:v>
                </c:pt>
                <c:pt idx="29">
                  <c:v>832.20788213568972</c:v>
                </c:pt>
                <c:pt idx="30">
                  <c:v>472.07039295926199</c:v>
                </c:pt>
                <c:pt idx="31">
                  <c:v>518.25885968940986</c:v>
                </c:pt>
                <c:pt idx="32">
                  <c:v>678.07643361394094</c:v>
                </c:pt>
                <c:pt idx="33">
                  <c:v>436.9525599644636</c:v>
                </c:pt>
                <c:pt idx="34">
                  <c:v>639.74924987161535</c:v>
                </c:pt>
                <c:pt idx="35">
                  <c:v>476.57407529083935</c:v>
                </c:pt>
                <c:pt idx="36">
                  <c:v>607.94693902412234</c:v>
                </c:pt>
                <c:pt idx="37">
                  <c:v>424.19820320038929</c:v>
                </c:pt>
                <c:pt idx="38">
                  <c:v>592.40608235423622</c:v>
                </c:pt>
                <c:pt idx="39">
                  <c:v>288.28031203562699</c:v>
                </c:pt>
                <c:pt idx="40">
                  <c:v>518.25885968940986</c:v>
                </c:pt>
                <c:pt idx="41">
                  <c:v>407.54116114479734</c:v>
                </c:pt>
                <c:pt idx="42">
                  <c:v>308.78414839964506</c:v>
                </c:pt>
                <c:pt idx="43">
                  <c:v>597.55979152361795</c:v>
                </c:pt>
                <c:pt idx="44">
                  <c:v>485.65790422041732</c:v>
                </c:pt>
                <c:pt idx="45">
                  <c:v>776.73059122704353</c:v>
                </c:pt>
                <c:pt idx="46">
                  <c:v>490.23814026316199</c:v>
                </c:pt>
                <c:pt idx="47">
                  <c:v>359.93322374127115</c:v>
                </c:pt>
                <c:pt idx="48">
                  <c:v>813.46281980553226</c:v>
                </c:pt>
                <c:pt idx="49">
                  <c:v>794.9707431426217</c:v>
                </c:pt>
                <c:pt idx="50">
                  <c:v>1099.387250946728</c:v>
                </c:pt>
                <c:pt idx="51">
                  <c:v>735.14393760313851</c:v>
                </c:pt>
                <c:pt idx="52">
                  <c:v>794.9707431426217</c:v>
                </c:pt>
                <c:pt idx="53">
                  <c:v>597.55979152361795</c:v>
                </c:pt>
                <c:pt idx="54">
                  <c:v>407.54116114479734</c:v>
                </c:pt>
                <c:pt idx="55">
                  <c:v>552.12754298984532</c:v>
                </c:pt>
                <c:pt idx="56">
                  <c:v>499.47547833039357</c:v>
                </c:pt>
                <c:pt idx="57">
                  <c:v>5763.0866609952254</c:v>
                </c:pt>
                <c:pt idx="58">
                  <c:v>764.70992140393128</c:v>
                </c:pt>
                <c:pt idx="59">
                  <c:v>936.49746986767195</c:v>
                </c:pt>
                <c:pt idx="60">
                  <c:v>984.43661609539777</c:v>
                </c:pt>
                <c:pt idx="61">
                  <c:v>1580.8631667439638</c:v>
                </c:pt>
                <c:pt idx="62">
                  <c:v>52.738013383133151</c:v>
                </c:pt>
                <c:pt idx="63">
                  <c:v>16.820690064494435</c:v>
                </c:pt>
                <c:pt idx="64">
                  <c:v>22.842778414965689</c:v>
                </c:pt>
                <c:pt idx="65">
                  <c:v>6.4743292991199723</c:v>
                </c:pt>
                <c:pt idx="66">
                  <c:v>1.8146235296195821</c:v>
                </c:pt>
                <c:pt idx="67">
                  <c:v>4.083260960959497</c:v>
                </c:pt>
                <c:pt idx="68">
                  <c:v>4.3461486625485088</c:v>
                </c:pt>
                <c:pt idx="69">
                  <c:v>4.3461486625485088</c:v>
                </c:pt>
                <c:pt idx="70">
                  <c:v>6.1385704707431872</c:v>
                </c:pt>
                <c:pt idx="71">
                  <c:v>2.7090862133500688</c:v>
                </c:pt>
                <c:pt idx="72">
                  <c:v>4.083260960959497</c:v>
                </c:pt>
                <c:pt idx="73">
                  <c:v>10.00089180954245</c:v>
                </c:pt>
                <c:pt idx="74">
                  <c:v>909.73899257511994</c:v>
                </c:pt>
                <c:pt idx="75">
                  <c:v>2213.5667327945512</c:v>
                </c:pt>
                <c:pt idx="76">
                  <c:v>9927.3306127510732</c:v>
                </c:pt>
                <c:pt idx="77">
                  <c:v>13900.551590443511</c:v>
                </c:pt>
                <c:pt idx="78">
                  <c:v>424.19820320038929</c:v>
                </c:pt>
                <c:pt idx="79">
                  <c:v>5567.6931897078011</c:v>
                </c:pt>
                <c:pt idx="80">
                  <c:v>15331.25331500494</c:v>
                </c:pt>
                <c:pt idx="81">
                  <c:v>195.39295430580501</c:v>
                </c:pt>
                <c:pt idx="82">
                  <c:v>182.39201503165003</c:v>
                </c:pt>
                <c:pt idx="83">
                  <c:v>129.32072756144683</c:v>
                </c:pt>
                <c:pt idx="84">
                  <c:v>4243.0289547037637</c:v>
                </c:pt>
                <c:pt idx="85">
                  <c:v>1144.4453675579971</c:v>
                </c:pt>
                <c:pt idx="86">
                  <c:v>1106.8224958594301</c:v>
                </c:pt>
                <c:pt idx="87">
                  <c:v>5471.4800468174935</c:v>
                </c:pt>
                <c:pt idx="88">
                  <c:v>1005.4177675220054</c:v>
                </c:pt>
                <c:pt idx="89">
                  <c:v>24251.624104757429</c:v>
                </c:pt>
                <c:pt idx="90">
                  <c:v>15226.333376671142</c:v>
                </c:pt>
                <c:pt idx="91">
                  <c:v>1069.9428286289256</c:v>
                </c:pt>
                <c:pt idx="92">
                  <c:v>395.30833171052399</c:v>
                </c:pt>
                <c:pt idx="93">
                  <c:v>1463.9086089045511</c:v>
                </c:pt>
                <c:pt idx="94">
                  <c:v>613.18046188965184</c:v>
                </c:pt>
                <c:pt idx="95">
                  <c:v>1159.7036242247927</c:v>
                </c:pt>
                <c:pt idx="96">
                  <c:v>1229.8539158232879</c:v>
                </c:pt>
                <c:pt idx="97">
                  <c:v>1608.6107656371887</c:v>
                </c:pt>
                <c:pt idx="98">
                  <c:v>1048.1698770952412</c:v>
                </c:pt>
                <c:pt idx="99">
                  <c:v>916.38548356357774</c:v>
                </c:pt>
                <c:pt idx="100">
                  <c:v>3689.0519076930022</c:v>
                </c:pt>
                <c:pt idx="101">
                  <c:v>3920.8839783218718</c:v>
                </c:pt>
                <c:pt idx="102">
                  <c:v>9711.4002754960311</c:v>
                </c:pt>
                <c:pt idx="103">
                  <c:v>288.28031203562699</c:v>
                </c:pt>
                <c:pt idx="104">
                  <c:v>1912.2523523535049</c:v>
                </c:pt>
                <c:pt idx="105">
                  <c:v>977.50115562246447</c:v>
                </c:pt>
                <c:pt idx="106">
                  <c:v>864.01470507139925</c:v>
                </c:pt>
                <c:pt idx="107">
                  <c:v>64.318527616040683</c:v>
                </c:pt>
                <c:pt idx="108">
                  <c:v>499.47547833039357</c:v>
                </c:pt>
                <c:pt idx="109">
                  <c:v>1214.0537717740337</c:v>
                </c:pt>
                <c:pt idx="110">
                  <c:v>2444.9056009803462</c:v>
                </c:pt>
                <c:pt idx="111">
                  <c:v>672.51988837794852</c:v>
                </c:pt>
                <c:pt idx="112">
                  <c:v>3465.5019515024201</c:v>
                </c:pt>
                <c:pt idx="113">
                  <c:v>1077.2595233376701</c:v>
                </c:pt>
                <c:pt idx="114">
                  <c:v>5942.3393991479397</c:v>
                </c:pt>
                <c:pt idx="115">
                  <c:v>2180.0328373674656</c:v>
                </c:pt>
                <c:pt idx="116">
                  <c:v>832.20788213568972</c:v>
                </c:pt>
                <c:pt idx="117">
                  <c:v>27043.432639167157</c:v>
                </c:pt>
                <c:pt idx="118">
                  <c:v>19797.564050046556</c:v>
                </c:pt>
                <c:pt idx="119">
                  <c:v>4807.644375281895</c:v>
                </c:pt>
                <c:pt idx="120">
                  <c:v>454.30949605099255</c:v>
                </c:pt>
                <c:pt idx="121">
                  <c:v>4443.5440749601594</c:v>
                </c:pt>
                <c:pt idx="122">
                  <c:v>12088.767482314688</c:v>
                </c:pt>
                <c:pt idx="123">
                  <c:v>18208.657607293186</c:v>
                </c:pt>
                <c:pt idx="124">
                  <c:v>1871.3220382278007</c:v>
                </c:pt>
                <c:pt idx="125">
                  <c:v>3321.0255905685622</c:v>
                </c:pt>
                <c:pt idx="126">
                  <c:v>3002.4007819011395</c:v>
                </c:pt>
                <c:pt idx="127">
                  <c:v>3858.2472766394112</c:v>
                </c:pt>
                <c:pt idx="128">
                  <c:v>825.931353272818</c:v>
                </c:pt>
                <c:pt idx="129">
                  <c:v>1144.4453675579971</c:v>
                </c:pt>
                <c:pt idx="130">
                  <c:v>4276.0698124132714</c:v>
                </c:pt>
                <c:pt idx="131">
                  <c:v>5059.8055201586531</c:v>
                </c:pt>
                <c:pt idx="132">
                  <c:v>2433.0152480499205</c:v>
                </c:pt>
                <c:pt idx="133">
                  <c:v>2456.8302043343547</c:v>
                </c:pt>
                <c:pt idx="134">
                  <c:v>2304.4734456597948</c:v>
                </c:pt>
                <c:pt idx="135">
                  <c:v>2433.0152480499205</c:v>
                </c:pt>
              </c:numCache>
            </c:numRef>
          </c:yVal>
        </c:ser>
        <c:axId val="71860608"/>
        <c:axId val="71862528"/>
      </c:scatterChart>
      <c:valAx>
        <c:axId val="718606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Crown Area (m2)</a:t>
                </a:r>
              </a:p>
            </c:rich>
          </c:tx>
          <c:layout/>
        </c:title>
        <c:numFmt formatCode="0.0" sourceLinked="1"/>
        <c:majorTickMark val="none"/>
        <c:tickLblPos val="nextTo"/>
        <c:crossAx val="71862528"/>
        <c:crosses val="autoZero"/>
        <c:crossBetween val="midCat"/>
      </c:valAx>
      <c:valAx>
        <c:axId val="7186252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Biomass (kg)</a:t>
                </a:r>
              </a:p>
            </c:rich>
          </c:tx>
          <c:layout/>
        </c:title>
        <c:numFmt formatCode="0.0" sourceLinked="1"/>
        <c:majorTickMark val="none"/>
        <c:tickLblPos val="nextTo"/>
        <c:crossAx val="71860608"/>
        <c:crosses val="autoZero"/>
        <c:crossBetween val="midCat"/>
      </c:valAx>
    </c:plotArea>
    <c:plotVisOnly val="1"/>
  </c:chart>
  <c:spPr>
    <a:ln>
      <a:solidFill>
        <a:schemeClr val="tx1"/>
      </a:solidFill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fld id="{498C56CA-326D-4894-8D0B-23ABD89486F7}" type="datetimeFigureOut">
              <a:rPr lang="en-US"/>
              <a:pPr>
                <a:defRPr/>
              </a:pPr>
              <a:t>7/13/2010</a:t>
            </a:fld>
            <a:endParaRPr lang="en-US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eorgia" pitchFamily="18" charset="0"/>
                <a:cs typeface="+mn-cs"/>
              </a:defRPr>
            </a:lvl1pPr>
          </a:lstStyle>
          <a:p>
            <a:pPr>
              <a:defRPr/>
            </a:pPr>
            <a:fld id="{B64BADD9-9240-40D4-BFA2-24C4B0C02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B79F8B-C5B1-433A-87FD-6FD4A90CB7CB}" type="slidenum">
              <a:rPr lang="en-US"/>
              <a:pPr/>
              <a:t>40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F8B8923-2A24-4BEA-9F03-A7C67E66D2F4}" type="datetime4">
              <a:rPr lang="en-US" smtClean="0"/>
              <a:pPr/>
              <a:t>July 13, 2010</a:t>
            </a:fld>
            <a:endParaRPr lang="en-US" smtClean="0"/>
          </a:p>
        </p:txBody>
      </p:sp>
      <p:sp>
        <p:nvSpPr>
          <p:cNvPr id="1269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26AC1-9677-464B-A1DB-0F6DA81B309C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269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565BBCE-FAA2-45A7-8286-E95FCD7B42A3}" type="datetime4">
              <a:rPr lang="en-US" smtClean="0"/>
              <a:pPr/>
              <a:t>July 13, 2010</a:t>
            </a:fld>
            <a:endParaRPr lang="en-US" smtClean="0"/>
          </a:p>
        </p:txBody>
      </p:sp>
      <p:sp>
        <p:nvSpPr>
          <p:cNvPr id="808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8C23A-8C5B-45BA-BE77-3995006C5E5D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E80AA-4A14-42CB-9299-3A3BF585FF34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608721-D412-4954-826F-143476F50A83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51E025-5BF8-4DB7-AD2D-43C920A02AD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C5D77-A98A-41ED-A8B0-5D7F17F750E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169DC7-40C6-40D2-A17C-8B699C4552BC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BFDAFC1-5C3F-4E36-8091-046C827BB9F7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F320AA0-26AB-4FDC-9F5B-EAAC66124E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462E3-A171-4568-B762-4B3C0823CCD7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BE43-C0B0-42BB-8F59-CF7CBA4A47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1EC8D-765A-450F-A22F-111DA31FA9E2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449A2-E85D-48A0-A048-35DCB8BB81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03E95-E987-493F-9C74-07005A042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DAFC1-5C3F-4E36-8091-046C827BB9F7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320AA0-26AB-4FDC-9F5B-EAAC66124E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C01E7A-9FCB-40C7-9BF0-0E94648AEC63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9CDF6D-1116-4EF8-BE24-A67FC12B21F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F6A5B8-5836-4334-ACA9-A7B04270DE14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09EE0-D5EB-4BFC-917A-B703E9BDA0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DD6EB4-F8C9-4597-A4B2-C2818B4F2F68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A318B-A002-4332-86B5-A4A3CC41CD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4CE6DF-1F89-4586-A382-B6A01E0FE0FD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B16D8-A53B-4BD1-9294-B653713770E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5BB47F-DD12-4B7A-92A0-B329B952C4AB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7C84C-B5E0-45B3-A471-4153D000C0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DAB790-E5BC-4375-A37B-9FCF89E9CB7D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E3A68E-C830-4D5A-B252-A913261273C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01E7A-9FCB-40C7-9BF0-0E94648AEC63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CDF6D-1116-4EF8-BE24-A67FC12B21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CC92FE-81E5-46BC-B0AF-1C8E33E83BC9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88AC0-3CCF-40FF-9228-1245C49B830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9FEAA-CE6C-4DC9-ACDD-F20C24D3B6DA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9BACA-7FC0-4FE3-8B02-C6E6DD98CF8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E462E3-A171-4568-B762-4B3C0823CCD7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2BE43-C0B0-42BB-8F59-CF7CBA4A47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F1EC8D-765A-450F-A22F-111DA31FA9E2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449A2-E85D-48A0-A048-35DCB8BB815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F6A5B8-5836-4334-ACA9-A7B04270DE14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109EE0-D5EB-4BFC-917A-B703E9BDA0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DD6EB4-F8C9-4597-A4B2-C2818B4F2F68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BA318B-A002-4332-86B5-A4A3CC41CD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4CE6DF-1F89-4586-A382-B6A01E0FE0FD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BCB16D8-A53B-4BD1-9294-B653713770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5BB47F-DD12-4B7A-92A0-B329B952C4AB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87C84C-B5E0-45B3-A471-4153D000C0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AB790-E5BC-4375-A37B-9FCF89E9CB7D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3A68E-C830-4D5A-B252-A913261273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CC92FE-81E5-46BC-B0AF-1C8E33E83BC9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E88AC0-3CCF-40FF-9228-1245C49B83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299FEAA-CE6C-4DC9-ACDD-F20C24D3B6DA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98A9BACA-7FC0-4FE3-8B02-C6E6DD98CF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5963" y="5002213"/>
            <a:ext cx="3802062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975" y="5784850"/>
            <a:ext cx="380206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smtClean="0">
                <a:solidFill>
                  <a:schemeClr val="tx1"/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49A528B0-9339-4AA0-8B68-292BCF22BB32}" type="datetimeFigureOut">
              <a:rPr lang="en-US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 smtClean="0">
                <a:solidFill>
                  <a:schemeClr val="tx1"/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38837EDA-CDD2-48CE-85E5-EA1DCBF956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0" r:id="rId2"/>
    <p:sldLayoutId id="2147483745" r:id="rId3"/>
    <p:sldLayoutId id="2147483746" r:id="rId4"/>
    <p:sldLayoutId id="2147483747" r:id="rId5"/>
    <p:sldLayoutId id="2147483748" r:id="rId6"/>
    <p:sldLayoutId id="2147483741" r:id="rId7"/>
    <p:sldLayoutId id="2147483749" r:id="rId8"/>
    <p:sldLayoutId id="2147483750" r:id="rId9"/>
    <p:sldLayoutId id="2147483742" r:id="rId10"/>
    <p:sldLayoutId id="2147483743" r:id="rId11"/>
    <p:sldLayoutId id="214748375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A528B0-9339-4AA0-8B68-292BCF22BB32}" type="datetimeFigureOut">
              <a:rPr lang="en-US" smtClean="0"/>
              <a:pPr>
                <a:defRPr/>
              </a:pPr>
              <a:t>7/13/2010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837EDA-CDD2-48CE-85E5-EA1DCBF956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hyperlink" Target="http://unfccc.int/" TargetMode="External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/>
          </p:nvPr>
        </p:nvSpPr>
        <p:spPr>
          <a:xfrm>
            <a:off x="675409" y="2168237"/>
            <a:ext cx="7772400" cy="1829761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Monitoring, Reporting and Verification </a:t>
            </a:r>
            <a:b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Carbon Benefits in Agriculture and Forestry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dirty="0" smtClean="0">
                <a:effectLst/>
              </a:rPr>
              <a:t>David L. Skole</a:t>
            </a:r>
            <a:br>
              <a:rPr lang="en-US" sz="2200" dirty="0" smtClean="0">
                <a:effectLst/>
              </a:rPr>
            </a:br>
            <a:r>
              <a:rPr lang="en-US" sz="2200" dirty="0" smtClean="0">
                <a:effectLst/>
              </a:rPr>
              <a:t>Professor of Forestry and Global Change Science</a:t>
            </a:r>
            <a:br>
              <a:rPr lang="en-US" sz="2200" dirty="0" smtClean="0">
                <a:effectLst/>
              </a:rPr>
            </a:br>
            <a:r>
              <a:rPr lang="en-US" sz="2200" dirty="0" smtClean="0">
                <a:effectLst/>
              </a:rPr>
              <a:t>Michigan State University</a:t>
            </a:r>
            <a:br>
              <a:rPr lang="en-US" sz="2200" dirty="0" smtClean="0">
                <a:effectLst/>
              </a:rPr>
            </a:br>
            <a:r>
              <a:rPr lang="en-US" sz="2200" dirty="0" smtClean="0">
                <a:effectLst/>
              </a:rPr>
              <a:t/>
            </a:r>
            <a:br>
              <a:rPr lang="en-US" sz="2200" dirty="0" smtClean="0">
                <a:effectLst/>
              </a:rPr>
            </a:br>
            <a:endParaRPr lang="en-US" sz="2000" dirty="0" smtClean="0">
              <a:effectLst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>
            <a:normAutofit/>
          </a:bodyPr>
          <a:lstStyle/>
          <a:p>
            <a:pPr marR="0">
              <a:lnSpc>
                <a:spcPct val="80000"/>
              </a:lnSpc>
            </a:pPr>
            <a:endParaRPr lang="en-US" sz="1900" i="1" dirty="0" smtClean="0"/>
          </a:p>
          <a:p>
            <a:pPr marR="0">
              <a:lnSpc>
                <a:spcPct val="80000"/>
              </a:lnSpc>
            </a:pPr>
            <a:endParaRPr lang="en-US" sz="1900" i="1" dirty="0" smtClean="0"/>
          </a:p>
          <a:p>
            <a:pPr marR="0">
              <a:lnSpc>
                <a:spcPct val="80000"/>
              </a:lnSpc>
            </a:pPr>
            <a:endParaRPr lang="en-US" sz="1900" i="1" dirty="0" smtClean="0"/>
          </a:p>
          <a:p>
            <a:pPr marR="0">
              <a:lnSpc>
                <a:spcPct val="80000"/>
              </a:lnSpc>
            </a:pPr>
            <a:r>
              <a:rPr lang="en-US" sz="1900" i="1" dirty="0" smtClean="0"/>
              <a:t>“Linking carbon benefits and livelihoods”</a:t>
            </a:r>
          </a:p>
        </p:txBody>
      </p:sp>
      <p:pic>
        <p:nvPicPr>
          <p:cNvPr id="14338" name="Picture 5" descr="http://upload.wikimedia.org/wikipedia/en/thumb/2/24/WWF_logo.svg/263px-WWF_logo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5651500"/>
            <a:ext cx="701675" cy="106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Picture 2" descr="http://www.aidforafrica.org/_docs/charities/11057/11057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313" y="5902325"/>
            <a:ext cx="1495425" cy="81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http://www.indiana.edu/~iascp/bali/cifor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2113" y="5888038"/>
            <a:ext cx="942975" cy="75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Picture 6" descr="http://www.msu.edu/webstyle/official-images/msu/wordmark_rev_wht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4713" y="5891213"/>
            <a:ext cx="2325687" cy="76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1905000" y="3048000"/>
            <a:ext cx="541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800">
              <a:solidFill>
                <a:srgbClr val="A9432B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lum bright="26000"/>
          </a:blip>
          <a:srcRect/>
          <a:stretch>
            <a:fillRect/>
          </a:stretch>
        </p:blipFill>
        <p:spPr bwMode="auto">
          <a:xfrm>
            <a:off x="0" y="2286000"/>
            <a:ext cx="4343400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4953000" y="2286000"/>
            <a:ext cx="4179888" cy="4191000"/>
            <a:chOff x="2784" y="1200"/>
            <a:chExt cx="2255" cy="2208"/>
          </a:xfrm>
        </p:grpSpPr>
        <p:pic>
          <p:nvPicPr>
            <p:cNvPr id="348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84" y="1200"/>
              <a:ext cx="2255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5" name="Text Box 5"/>
            <p:cNvSpPr txBox="1">
              <a:spLocks noChangeArrowheads="1"/>
            </p:cNvSpPr>
            <p:nvPr/>
          </p:nvSpPr>
          <p:spPr bwMode="auto">
            <a:xfrm>
              <a:off x="4539" y="1852"/>
              <a:ext cx="47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FF0066"/>
                  </a:solidFill>
                </a:rPr>
                <a:t>50-60%</a:t>
              </a:r>
              <a:endParaRPr lang="en-US" sz="240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  <p:sp>
          <p:nvSpPr>
            <p:cNvPr id="34826" name="Line 6"/>
            <p:cNvSpPr>
              <a:spLocks noChangeShapeType="1"/>
            </p:cNvSpPr>
            <p:nvPr/>
          </p:nvSpPr>
          <p:spPr bwMode="auto">
            <a:xfrm flipH="1" flipV="1">
              <a:off x="4378" y="1641"/>
              <a:ext cx="177" cy="322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7" name="Text Box 7"/>
            <p:cNvSpPr txBox="1">
              <a:spLocks noChangeArrowheads="1"/>
            </p:cNvSpPr>
            <p:nvPr/>
          </p:nvSpPr>
          <p:spPr bwMode="auto">
            <a:xfrm>
              <a:off x="4224" y="1968"/>
              <a:ext cx="318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FF0066"/>
                  </a:solidFill>
                </a:rPr>
                <a:t>80%</a:t>
              </a:r>
              <a:endParaRPr lang="en-US" sz="240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  <p:sp>
          <p:nvSpPr>
            <p:cNvPr id="34828" name="Line 8"/>
            <p:cNvSpPr>
              <a:spLocks noChangeShapeType="1"/>
            </p:cNvSpPr>
            <p:nvPr/>
          </p:nvSpPr>
          <p:spPr bwMode="auto">
            <a:xfrm flipH="1">
              <a:off x="3861" y="2095"/>
              <a:ext cx="406" cy="75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9" name="Text Box 9"/>
            <p:cNvSpPr txBox="1">
              <a:spLocks noChangeArrowheads="1"/>
            </p:cNvSpPr>
            <p:nvPr/>
          </p:nvSpPr>
          <p:spPr bwMode="auto">
            <a:xfrm>
              <a:off x="2976" y="3072"/>
              <a:ext cx="477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FF0066"/>
                  </a:solidFill>
                </a:rPr>
                <a:t>60-80%</a:t>
              </a:r>
              <a:endParaRPr lang="en-US" sz="240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  <p:sp>
          <p:nvSpPr>
            <p:cNvPr id="34830" name="Line 10"/>
            <p:cNvSpPr>
              <a:spLocks noChangeShapeType="1"/>
            </p:cNvSpPr>
            <p:nvPr/>
          </p:nvSpPr>
          <p:spPr bwMode="auto">
            <a:xfrm flipH="1" flipV="1">
              <a:off x="3120" y="2592"/>
              <a:ext cx="20" cy="39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Text Box 11"/>
            <p:cNvSpPr txBox="1">
              <a:spLocks noChangeArrowheads="1"/>
            </p:cNvSpPr>
            <p:nvPr/>
          </p:nvSpPr>
          <p:spPr bwMode="auto">
            <a:xfrm>
              <a:off x="4608" y="2832"/>
              <a:ext cx="380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FF0066"/>
                  </a:solidFill>
                </a:rPr>
                <a:t>100%</a:t>
              </a:r>
              <a:endParaRPr lang="en-US" sz="240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  <p:sp>
          <p:nvSpPr>
            <p:cNvPr id="34832" name="Line 12"/>
            <p:cNvSpPr>
              <a:spLocks noChangeShapeType="1"/>
            </p:cNvSpPr>
            <p:nvPr/>
          </p:nvSpPr>
          <p:spPr bwMode="auto">
            <a:xfrm flipH="1" flipV="1">
              <a:off x="4447" y="2579"/>
              <a:ext cx="196" cy="321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1295400" y="1752600"/>
            <a:ext cx="19431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A87A00"/>
              </a:buClr>
            </a:pPr>
            <a:r>
              <a:rPr lang="en-US" sz="2000" b="1">
                <a:solidFill>
                  <a:srgbClr val="0A6628"/>
                </a:solidFill>
                <a:latin typeface="Trebuchet MS" pitchFamily="34" charset="0"/>
              </a:rPr>
              <a:t>Satellite Image</a:t>
            </a:r>
          </a:p>
        </p:txBody>
      </p:sp>
      <p:sp>
        <p:nvSpPr>
          <p:cNvPr id="34821" name="Text Box 14"/>
          <p:cNvSpPr txBox="1">
            <a:spLocks noChangeArrowheads="1"/>
          </p:cNvSpPr>
          <p:nvPr/>
        </p:nvSpPr>
        <p:spPr bwMode="auto">
          <a:xfrm>
            <a:off x="5029200" y="1676400"/>
            <a:ext cx="38195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A87A00"/>
              </a:buClr>
            </a:pPr>
            <a:r>
              <a:rPr lang="en-US" sz="2000" b="1">
                <a:solidFill>
                  <a:srgbClr val="0A6628"/>
                </a:solidFill>
                <a:latin typeface="Trebuchet MS" pitchFamily="34" charset="0"/>
              </a:rPr>
              <a:t>Biomass-Carbon Intrepretation</a:t>
            </a:r>
          </a:p>
        </p:txBody>
      </p:sp>
      <p:sp>
        <p:nvSpPr>
          <p:cNvPr id="34822" name="Rectangle 15"/>
          <p:cNvSpPr>
            <a:spLocks noChangeArrowheads="1"/>
          </p:cNvSpPr>
          <p:nvPr/>
        </p:nvSpPr>
        <p:spPr bwMode="auto">
          <a:xfrm>
            <a:off x="914400" y="533400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Continuous Fields Degradation</a:t>
            </a:r>
          </a:p>
        </p:txBody>
      </p:sp>
      <p:sp>
        <p:nvSpPr>
          <p:cNvPr id="34823" name="AutoShape 16"/>
          <p:cNvSpPr>
            <a:spLocks noChangeArrowheads="1"/>
          </p:cNvSpPr>
          <p:nvPr/>
        </p:nvSpPr>
        <p:spPr bwMode="auto">
          <a:xfrm>
            <a:off x="4343400" y="3886200"/>
            <a:ext cx="609600" cy="1066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araba1_7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arab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722" y="1642323"/>
            <a:ext cx="4809436" cy="412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823791" cy="42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3" charset="2"/>
              <a:buNone/>
            </a:pPr>
            <a:endParaRPr lang="en-US" smtClean="0"/>
          </a:p>
        </p:txBody>
      </p:sp>
      <p:sp>
        <p:nvSpPr>
          <p:cNvPr id="1003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mtClean="0"/>
              <a:t>Carbon Measurement</a:t>
            </a:r>
          </a:p>
        </p:txBody>
      </p:sp>
      <p:grpSp>
        <p:nvGrpSpPr>
          <p:cNvPr id="20484" name="Group 3"/>
          <p:cNvGrpSpPr>
            <a:grpSpLocks/>
          </p:cNvGrpSpPr>
          <p:nvPr/>
        </p:nvGrpSpPr>
        <p:grpSpPr bwMode="auto">
          <a:xfrm>
            <a:off x="446088" y="1344613"/>
            <a:ext cx="8229600" cy="3733800"/>
            <a:chOff x="288" y="960"/>
            <a:chExt cx="5184" cy="2352"/>
          </a:xfrm>
        </p:grpSpPr>
        <p:pic>
          <p:nvPicPr>
            <p:cNvPr id="20485" name="Picture 4"/>
            <p:cNvPicPr>
              <a:picLocks noChangeAspect="1" noChangeArrowheads="1"/>
            </p:cNvPicPr>
            <p:nvPr/>
          </p:nvPicPr>
          <p:blipFill>
            <a:blip r:embed="rId3" cstate="print">
              <a:lum bright="-12000" contrast="54000"/>
            </a:blip>
            <a:srcRect/>
            <a:stretch>
              <a:fillRect/>
            </a:stretch>
          </p:blipFill>
          <p:spPr bwMode="auto">
            <a:xfrm>
              <a:off x="288" y="960"/>
              <a:ext cx="5184" cy="2351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486" name="Rectangle 5"/>
            <p:cNvSpPr>
              <a:spLocks noChangeArrowheads="1"/>
            </p:cNvSpPr>
            <p:nvPr/>
          </p:nvSpPr>
          <p:spPr bwMode="auto">
            <a:xfrm>
              <a:off x="2928" y="3120"/>
              <a:ext cx="2544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sn-wmontana-noh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975" y="0"/>
            <a:ext cx="7883525" cy="60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806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900" dirty="0" smtClean="0"/>
              <a:t>Linking remote sensing to C models and databases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2499" t="13550" r="30000" b="32813"/>
          <a:stretch>
            <a:fillRect/>
          </a:stretch>
        </p:blipFill>
        <p:spPr bwMode="auto">
          <a:xfrm>
            <a:off x="955675" y="1392238"/>
            <a:ext cx="7137400" cy="4459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4037" name="Oval 4"/>
          <p:cNvSpPr>
            <a:spLocks noChangeArrowheads="1"/>
          </p:cNvSpPr>
          <p:nvPr/>
        </p:nvSpPr>
        <p:spPr bwMode="auto">
          <a:xfrm>
            <a:off x="838200" y="4114800"/>
            <a:ext cx="2895600" cy="20272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Oval 5"/>
          <p:cNvSpPr>
            <a:spLocks noChangeArrowheads="1"/>
          </p:cNvSpPr>
          <p:nvPr/>
        </p:nvSpPr>
        <p:spPr bwMode="auto">
          <a:xfrm>
            <a:off x="5867400" y="3276600"/>
            <a:ext cx="2011363" cy="762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7812" r="2344" b="7552"/>
          <a:stretch>
            <a:fillRect/>
          </a:stretch>
        </p:blipFill>
        <p:spPr bwMode="auto">
          <a:xfrm>
            <a:off x="0" y="0"/>
            <a:ext cx="9144000" cy="604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5" name="Rectangle 6"/>
          <p:cNvSpPr>
            <a:spLocks noGrp="1" noChangeArrowheads="1"/>
          </p:cNvSpPr>
          <p:nvPr>
            <p:ph idx="1"/>
          </p:nvPr>
        </p:nvSpPr>
        <p:spPr>
          <a:xfrm>
            <a:off x="176213" y="1314450"/>
            <a:ext cx="4052887" cy="1428750"/>
          </a:xfrm>
        </p:spPr>
        <p:txBody>
          <a:bodyPr>
            <a:normAutofit fontScale="92500" lnSpcReduction="10000"/>
          </a:bodyPr>
          <a:lstStyle/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2300" dirty="0" smtClean="0"/>
              <a:t>	Our methods and technologies provide the basis for accounting and reporting carbon for projects at the local scale.</a:t>
            </a:r>
          </a:p>
        </p:txBody>
      </p:sp>
      <p:sp>
        <p:nvSpPr>
          <p:cNvPr id="83972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>Ground calibration is essential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832350" y="1063625"/>
          <a:ext cx="4114800" cy="1966913"/>
        </p:xfrm>
        <a:graphic>
          <a:graphicData uri="http://schemas.openxmlformats.org/presentationml/2006/ole">
            <p:oleObj spid="_x0000_s1026" name="Bitmap Image" r:id="rId4" imgW="4475676" imgH="2160000" progId="PBrush">
              <p:embed/>
            </p:oleObj>
          </a:graphicData>
        </a:graphic>
      </p:graphicFrame>
      <p:pic>
        <p:nvPicPr>
          <p:cNvPr id="1029" name="Picture 4" descr="DSCN004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9813" y="3100388"/>
            <a:ext cx="2514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DSCN27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950" y="3197225"/>
            <a:ext cx="4243388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2563"/>
            <a:ext cx="80772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mtClean="0"/>
              <a:t>Estimate carbon pools - </a:t>
            </a:r>
            <a:br>
              <a:rPr lang="en-US" smtClean="0"/>
            </a:br>
            <a:r>
              <a:rPr lang="en-US" smtClean="0"/>
              <a:t>tree biomass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1752600"/>
            <a:ext cx="4572000" cy="4724400"/>
          </a:xfrm>
        </p:spPr>
        <p:txBody>
          <a:bodyPr/>
          <a:lstStyle/>
          <a:p>
            <a:r>
              <a:rPr lang="en-US" sz="2600" smtClean="0"/>
              <a:t>In each strata, measure DBH of appropriate size trees</a:t>
            </a:r>
          </a:p>
          <a:p>
            <a:r>
              <a:rPr lang="en-US" sz="2600" smtClean="0"/>
              <a:t>DBH measured at 1.3 m above the ground with a DBH tape</a:t>
            </a:r>
          </a:p>
        </p:txBody>
      </p:sp>
      <p:pic>
        <p:nvPicPr>
          <p:cNvPr id="24580" name="Picture 4" descr="fieldcolle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524000"/>
            <a:ext cx="3890963" cy="4648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approach: </a:t>
            </a:r>
            <a:r>
              <a:rPr lang="en-US" sz="2400" dirty="0" smtClean="0"/>
              <a:t>increasing the amount of carbon in soil and biomass for small holder systems… </a:t>
            </a:r>
          </a:p>
          <a:p>
            <a:r>
              <a:rPr lang="en-US" sz="2400" dirty="0" smtClean="0"/>
              <a:t>…also increases biodiversity and farmer incomes</a:t>
            </a:r>
          </a:p>
          <a:p>
            <a:pPr lvl="1">
              <a:spcBef>
                <a:spcPts val="2400"/>
              </a:spcBef>
            </a:pPr>
            <a:r>
              <a:rPr lang="en-US" sz="1600" dirty="0" smtClean="0"/>
              <a:t>carbon sequestration in the adoption of </a:t>
            </a:r>
            <a:r>
              <a:rPr lang="en-US" sz="1600" dirty="0" err="1" smtClean="0"/>
              <a:t>afforestation</a:t>
            </a:r>
            <a:r>
              <a:rPr lang="en-US" sz="1600" dirty="0" smtClean="0"/>
              <a:t>, reforestation, sustainable land use, </a:t>
            </a:r>
            <a:r>
              <a:rPr lang="en-US" sz="1600" dirty="0" err="1" smtClean="0"/>
              <a:t>agroforestry</a:t>
            </a:r>
            <a:r>
              <a:rPr lang="en-US" sz="1600" dirty="0" smtClean="0"/>
              <a:t> and related livelihood activities;</a:t>
            </a:r>
          </a:p>
          <a:p>
            <a:pPr lvl="1">
              <a:spcBef>
                <a:spcPts val="2400"/>
              </a:spcBef>
            </a:pPr>
            <a:r>
              <a:rPr lang="en-US" sz="1600" dirty="0" err="1" smtClean="0"/>
              <a:t>afforestation</a:t>
            </a:r>
            <a:r>
              <a:rPr lang="en-US" sz="1600" dirty="0" smtClean="0"/>
              <a:t>, reforestation, sustainable land use and </a:t>
            </a:r>
            <a:r>
              <a:rPr lang="en-US" sz="1600" dirty="0" err="1" smtClean="0"/>
              <a:t>agroforestry</a:t>
            </a:r>
            <a:r>
              <a:rPr lang="en-US" sz="1600" dirty="0" smtClean="0"/>
              <a:t> as adaptation strategies for climate change;</a:t>
            </a:r>
          </a:p>
          <a:p>
            <a:pPr lvl="1">
              <a:spcBef>
                <a:spcPts val="2400"/>
              </a:spcBef>
            </a:pPr>
            <a:r>
              <a:rPr lang="en-US" sz="1600" dirty="0" smtClean="0"/>
              <a:t>additional co-benefits related to biodiversity conservation and other environmental concerns, livelihoods and poverty reduction (i.e., sustainable development); and</a:t>
            </a:r>
          </a:p>
          <a:p>
            <a:pPr lvl="1">
              <a:spcBef>
                <a:spcPts val="2400"/>
              </a:spcBef>
            </a:pPr>
            <a:r>
              <a:rPr lang="en-US" sz="1600" dirty="0" smtClean="0"/>
              <a:t>direct participation in the globalization phenomenon of hundreds of millions people in developing, and least developed, countries.</a:t>
            </a:r>
            <a:endParaRPr lang="en-US" sz="2400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Linking carbon and development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ature_b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828800"/>
            <a:ext cx="5029200" cy="46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69863" y="4179888"/>
            <a:ext cx="145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A87A00"/>
              </a:buClr>
            </a:pPr>
            <a:r>
              <a:rPr lang="en-US">
                <a:solidFill>
                  <a:srgbClr val="0A6628"/>
                </a:solidFill>
                <a:latin typeface="Trebuchet MS" pitchFamily="34" charset="0"/>
              </a:rPr>
              <a:t>Mature tress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762000" y="1951038"/>
            <a:ext cx="22256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A87A00"/>
              </a:buClr>
            </a:pPr>
            <a:r>
              <a:rPr lang="en-US" sz="2400" u="sng">
                <a:solidFill>
                  <a:srgbClr val="006634"/>
                </a:solidFill>
                <a:latin typeface="Trebuchet MS" pitchFamily="34" charset="0"/>
              </a:rPr>
              <a:t>Plantation plot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852488" y="2857500"/>
            <a:ext cx="12144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A87A00"/>
              </a:buClr>
            </a:pPr>
            <a:r>
              <a:rPr lang="en-US">
                <a:solidFill>
                  <a:srgbClr val="0A6628"/>
                </a:solidFill>
                <a:latin typeface="Trebuchet MS" pitchFamily="34" charset="0"/>
              </a:rPr>
              <a:t>New trees</a:t>
            </a: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2230438" y="3051175"/>
            <a:ext cx="1035050" cy="957263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2286000" y="3095625"/>
            <a:ext cx="990600" cy="727075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2228850" y="3038475"/>
            <a:ext cx="990600" cy="528638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>
            <a:off x="1590675" y="4370388"/>
            <a:ext cx="2598738" cy="142875"/>
          </a:xfrm>
          <a:prstGeom prst="line">
            <a:avLst/>
          </a:prstGeom>
          <a:noFill/>
          <a:ln w="158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charset="2"/>
              <a:buNone/>
            </a:pPr>
            <a:r>
              <a:rPr lang="en-US" b="1" smtClean="0"/>
              <a:t>	</a:t>
            </a:r>
            <a:endParaRPr lang="en-US" sz="2000" b="1" smtClean="0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>Integration of in situ carbon with imagery</a:t>
            </a:r>
            <a:endParaRPr lang="en-US" sz="3200" dirty="0"/>
          </a:p>
        </p:txBody>
      </p:sp>
      <p:sp>
        <p:nvSpPr>
          <p:cNvPr id="27660" name="Oval 11"/>
          <p:cNvSpPr>
            <a:spLocks noChangeArrowheads="1"/>
          </p:cNvSpPr>
          <p:nvPr/>
        </p:nvSpPr>
        <p:spPr bwMode="auto">
          <a:xfrm>
            <a:off x="4800600" y="3124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Oval 12"/>
          <p:cNvSpPr>
            <a:spLocks noChangeArrowheads="1"/>
          </p:cNvSpPr>
          <p:nvPr/>
        </p:nvSpPr>
        <p:spPr bwMode="auto">
          <a:xfrm>
            <a:off x="4953000" y="3276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3"/>
          <p:cNvSpPr>
            <a:spLocks noChangeArrowheads="1"/>
          </p:cNvSpPr>
          <p:nvPr/>
        </p:nvSpPr>
        <p:spPr bwMode="auto">
          <a:xfrm>
            <a:off x="5105400" y="3429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4"/>
          <p:cNvSpPr>
            <a:spLocks noChangeArrowheads="1"/>
          </p:cNvSpPr>
          <p:nvPr/>
        </p:nvSpPr>
        <p:spPr bwMode="auto">
          <a:xfrm>
            <a:off x="5257800" y="3581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5"/>
          <p:cNvSpPr>
            <a:spLocks noChangeArrowheads="1"/>
          </p:cNvSpPr>
          <p:nvPr/>
        </p:nvSpPr>
        <p:spPr bwMode="auto">
          <a:xfrm>
            <a:off x="4800600" y="48768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Oval 16"/>
          <p:cNvSpPr>
            <a:spLocks noChangeArrowheads="1"/>
          </p:cNvSpPr>
          <p:nvPr/>
        </p:nvSpPr>
        <p:spPr bwMode="auto">
          <a:xfrm>
            <a:off x="4800600" y="5181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6" name="Oval 17"/>
          <p:cNvSpPr>
            <a:spLocks noChangeArrowheads="1"/>
          </p:cNvSpPr>
          <p:nvPr/>
        </p:nvSpPr>
        <p:spPr bwMode="auto">
          <a:xfrm>
            <a:off x="4800600" y="5410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Rectangle 18"/>
          <p:cNvSpPr>
            <a:spLocks noChangeArrowheads="1"/>
          </p:cNvSpPr>
          <p:nvPr/>
        </p:nvSpPr>
        <p:spPr bwMode="auto">
          <a:xfrm>
            <a:off x="5943600" y="52578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Rectangle 19"/>
          <p:cNvSpPr>
            <a:spLocks noChangeArrowheads="1"/>
          </p:cNvSpPr>
          <p:nvPr/>
        </p:nvSpPr>
        <p:spPr bwMode="auto">
          <a:xfrm>
            <a:off x="5791200" y="4495800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Text Box 20"/>
          <p:cNvSpPr txBox="1">
            <a:spLocks noChangeArrowheads="1"/>
          </p:cNvSpPr>
          <p:nvPr/>
        </p:nvSpPr>
        <p:spPr bwMode="auto">
          <a:xfrm>
            <a:off x="898525" y="2398713"/>
            <a:ext cx="103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samples</a:t>
            </a:r>
          </a:p>
        </p:txBody>
      </p:sp>
      <p:sp>
        <p:nvSpPr>
          <p:cNvPr id="27670" name="Line 21"/>
          <p:cNvSpPr>
            <a:spLocks noChangeShapeType="1"/>
          </p:cNvSpPr>
          <p:nvPr/>
        </p:nvSpPr>
        <p:spPr bwMode="auto">
          <a:xfrm>
            <a:off x="2057400" y="2590800"/>
            <a:ext cx="29718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1" name="Line 22"/>
          <p:cNvSpPr>
            <a:spLocks noChangeShapeType="1"/>
          </p:cNvSpPr>
          <p:nvPr/>
        </p:nvSpPr>
        <p:spPr bwMode="auto">
          <a:xfrm>
            <a:off x="2057400" y="2667000"/>
            <a:ext cx="3810000" cy="1905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72" name="Freeform 23"/>
          <p:cNvSpPr>
            <a:spLocks/>
          </p:cNvSpPr>
          <p:nvPr/>
        </p:nvSpPr>
        <p:spPr bwMode="auto">
          <a:xfrm>
            <a:off x="3810000" y="2324100"/>
            <a:ext cx="2552700" cy="4076700"/>
          </a:xfrm>
          <a:custGeom>
            <a:avLst/>
            <a:gdLst>
              <a:gd name="T0" fmla="*/ 2147483647 w 1608"/>
              <a:gd name="T1" fmla="*/ 2147483647 h 2568"/>
              <a:gd name="T2" fmla="*/ 2147483647 w 1608"/>
              <a:gd name="T3" fmla="*/ 2147483647 h 2568"/>
              <a:gd name="T4" fmla="*/ 2147483647 w 1608"/>
              <a:gd name="T5" fmla="*/ 2147483647 h 2568"/>
              <a:gd name="T6" fmla="*/ 2147483647 w 1608"/>
              <a:gd name="T7" fmla="*/ 2147483647 h 2568"/>
              <a:gd name="T8" fmla="*/ 2147483647 w 1608"/>
              <a:gd name="T9" fmla="*/ 2147483647 h 2568"/>
              <a:gd name="T10" fmla="*/ 2147483647 w 1608"/>
              <a:gd name="T11" fmla="*/ 2147483647 h 2568"/>
              <a:gd name="T12" fmla="*/ 2147483647 w 1608"/>
              <a:gd name="T13" fmla="*/ 2147483647 h 2568"/>
              <a:gd name="T14" fmla="*/ 2147483647 w 1608"/>
              <a:gd name="T15" fmla="*/ 2147483647 h 2568"/>
              <a:gd name="T16" fmla="*/ 2147483647 w 1608"/>
              <a:gd name="T17" fmla="*/ 2147483647 h 2568"/>
              <a:gd name="T18" fmla="*/ 2147483647 w 1608"/>
              <a:gd name="T19" fmla="*/ 2147483647 h 2568"/>
              <a:gd name="T20" fmla="*/ 2147483647 w 1608"/>
              <a:gd name="T21" fmla="*/ 2147483647 h 2568"/>
              <a:gd name="T22" fmla="*/ 2147483647 w 1608"/>
              <a:gd name="T23" fmla="*/ 2147483647 h 2568"/>
              <a:gd name="T24" fmla="*/ 2147483647 w 1608"/>
              <a:gd name="T25" fmla="*/ 2147483647 h 2568"/>
              <a:gd name="T26" fmla="*/ 2147483647 w 1608"/>
              <a:gd name="T27" fmla="*/ 2147483647 h 2568"/>
              <a:gd name="T28" fmla="*/ 2147483647 w 1608"/>
              <a:gd name="T29" fmla="*/ 2147483647 h 2568"/>
              <a:gd name="T30" fmla="*/ 2147483647 w 1608"/>
              <a:gd name="T31" fmla="*/ 2147483647 h 2568"/>
              <a:gd name="T32" fmla="*/ 2147483647 w 1608"/>
              <a:gd name="T33" fmla="*/ 2147483647 h 2568"/>
              <a:gd name="T34" fmla="*/ 2147483647 w 1608"/>
              <a:gd name="T35" fmla="*/ 2147483647 h 2568"/>
              <a:gd name="T36" fmla="*/ 2147483647 w 1608"/>
              <a:gd name="T37" fmla="*/ 2147483647 h 2568"/>
              <a:gd name="T38" fmla="*/ 2147483647 w 1608"/>
              <a:gd name="T39" fmla="*/ 2147483647 h 2568"/>
              <a:gd name="T40" fmla="*/ 2147483647 w 1608"/>
              <a:gd name="T41" fmla="*/ 2147483647 h 2568"/>
              <a:gd name="T42" fmla="*/ 2147483647 w 1608"/>
              <a:gd name="T43" fmla="*/ 2147483647 h 2568"/>
              <a:gd name="T44" fmla="*/ 2147483647 w 1608"/>
              <a:gd name="T45" fmla="*/ 2147483647 h 2568"/>
              <a:gd name="T46" fmla="*/ 2147483647 w 1608"/>
              <a:gd name="T47" fmla="*/ 2147483647 h 2568"/>
              <a:gd name="T48" fmla="*/ 2147483647 w 1608"/>
              <a:gd name="T49" fmla="*/ 2147483647 h 2568"/>
              <a:gd name="T50" fmla="*/ 2147483647 w 1608"/>
              <a:gd name="T51" fmla="*/ 2147483647 h 2568"/>
              <a:gd name="T52" fmla="*/ 2147483647 w 1608"/>
              <a:gd name="T53" fmla="*/ 2147483647 h 2568"/>
              <a:gd name="T54" fmla="*/ 2147483647 w 1608"/>
              <a:gd name="T55" fmla="*/ 2147483647 h 2568"/>
              <a:gd name="T56" fmla="*/ 2147483647 w 1608"/>
              <a:gd name="T57" fmla="*/ 2147483647 h 2568"/>
              <a:gd name="T58" fmla="*/ 2147483647 w 1608"/>
              <a:gd name="T59" fmla="*/ 2147483647 h 25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08"/>
              <a:gd name="T91" fmla="*/ 0 h 2568"/>
              <a:gd name="T92" fmla="*/ 1608 w 1608"/>
              <a:gd name="T93" fmla="*/ 2568 h 256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08" h="2568">
                <a:moveTo>
                  <a:pt x="480" y="2568"/>
                </a:moveTo>
                <a:cubicBezTo>
                  <a:pt x="452" y="2336"/>
                  <a:pt x="424" y="2104"/>
                  <a:pt x="384" y="1896"/>
                </a:cubicBezTo>
                <a:cubicBezTo>
                  <a:pt x="344" y="1688"/>
                  <a:pt x="280" y="1480"/>
                  <a:pt x="240" y="1320"/>
                </a:cubicBezTo>
                <a:cubicBezTo>
                  <a:pt x="200" y="1160"/>
                  <a:pt x="176" y="1072"/>
                  <a:pt x="144" y="936"/>
                </a:cubicBezTo>
                <a:cubicBezTo>
                  <a:pt x="112" y="800"/>
                  <a:pt x="64" y="632"/>
                  <a:pt x="48" y="504"/>
                </a:cubicBezTo>
                <a:cubicBezTo>
                  <a:pt x="32" y="376"/>
                  <a:pt x="48" y="248"/>
                  <a:pt x="48" y="168"/>
                </a:cubicBezTo>
                <a:cubicBezTo>
                  <a:pt x="48" y="88"/>
                  <a:pt x="0" y="48"/>
                  <a:pt x="48" y="24"/>
                </a:cubicBezTo>
                <a:cubicBezTo>
                  <a:pt x="96" y="0"/>
                  <a:pt x="232" y="16"/>
                  <a:pt x="336" y="24"/>
                </a:cubicBezTo>
                <a:cubicBezTo>
                  <a:pt x="440" y="32"/>
                  <a:pt x="576" y="64"/>
                  <a:pt x="672" y="72"/>
                </a:cubicBezTo>
                <a:cubicBezTo>
                  <a:pt x="768" y="80"/>
                  <a:pt x="896" y="40"/>
                  <a:pt x="912" y="72"/>
                </a:cubicBezTo>
                <a:cubicBezTo>
                  <a:pt x="928" y="104"/>
                  <a:pt x="784" y="200"/>
                  <a:pt x="768" y="264"/>
                </a:cubicBezTo>
                <a:cubicBezTo>
                  <a:pt x="752" y="328"/>
                  <a:pt x="792" y="400"/>
                  <a:pt x="816" y="456"/>
                </a:cubicBezTo>
                <a:cubicBezTo>
                  <a:pt x="840" y="512"/>
                  <a:pt x="880" y="576"/>
                  <a:pt x="912" y="600"/>
                </a:cubicBezTo>
                <a:cubicBezTo>
                  <a:pt x="944" y="624"/>
                  <a:pt x="936" y="624"/>
                  <a:pt x="1008" y="600"/>
                </a:cubicBezTo>
                <a:cubicBezTo>
                  <a:pt x="1080" y="576"/>
                  <a:pt x="1272" y="496"/>
                  <a:pt x="1344" y="456"/>
                </a:cubicBezTo>
                <a:cubicBezTo>
                  <a:pt x="1416" y="416"/>
                  <a:pt x="1400" y="360"/>
                  <a:pt x="1440" y="360"/>
                </a:cubicBezTo>
                <a:cubicBezTo>
                  <a:pt x="1480" y="360"/>
                  <a:pt x="1560" y="424"/>
                  <a:pt x="1584" y="456"/>
                </a:cubicBezTo>
                <a:cubicBezTo>
                  <a:pt x="1608" y="488"/>
                  <a:pt x="1600" y="520"/>
                  <a:pt x="1584" y="552"/>
                </a:cubicBezTo>
                <a:cubicBezTo>
                  <a:pt x="1568" y="584"/>
                  <a:pt x="1512" y="600"/>
                  <a:pt x="1488" y="648"/>
                </a:cubicBezTo>
                <a:cubicBezTo>
                  <a:pt x="1464" y="696"/>
                  <a:pt x="1464" y="784"/>
                  <a:pt x="1440" y="840"/>
                </a:cubicBezTo>
                <a:cubicBezTo>
                  <a:pt x="1416" y="896"/>
                  <a:pt x="1368" y="936"/>
                  <a:pt x="1344" y="984"/>
                </a:cubicBezTo>
                <a:cubicBezTo>
                  <a:pt x="1320" y="1032"/>
                  <a:pt x="1328" y="1080"/>
                  <a:pt x="1296" y="1128"/>
                </a:cubicBezTo>
                <a:cubicBezTo>
                  <a:pt x="1264" y="1176"/>
                  <a:pt x="1192" y="1224"/>
                  <a:pt x="1152" y="1272"/>
                </a:cubicBezTo>
                <a:cubicBezTo>
                  <a:pt x="1112" y="1320"/>
                  <a:pt x="1088" y="1352"/>
                  <a:pt x="1056" y="1416"/>
                </a:cubicBezTo>
                <a:cubicBezTo>
                  <a:pt x="1024" y="1480"/>
                  <a:pt x="984" y="1584"/>
                  <a:pt x="960" y="1656"/>
                </a:cubicBezTo>
                <a:cubicBezTo>
                  <a:pt x="936" y="1728"/>
                  <a:pt x="912" y="1792"/>
                  <a:pt x="912" y="1848"/>
                </a:cubicBezTo>
                <a:cubicBezTo>
                  <a:pt x="912" y="1904"/>
                  <a:pt x="944" y="1936"/>
                  <a:pt x="960" y="1992"/>
                </a:cubicBezTo>
                <a:cubicBezTo>
                  <a:pt x="976" y="2048"/>
                  <a:pt x="976" y="2104"/>
                  <a:pt x="1008" y="2184"/>
                </a:cubicBezTo>
                <a:cubicBezTo>
                  <a:pt x="1040" y="2264"/>
                  <a:pt x="1136" y="2408"/>
                  <a:pt x="1152" y="2472"/>
                </a:cubicBezTo>
                <a:cubicBezTo>
                  <a:pt x="1168" y="2536"/>
                  <a:pt x="1112" y="2552"/>
                  <a:pt x="1104" y="2568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3" name="Freeform 24"/>
          <p:cNvSpPr>
            <a:spLocks/>
          </p:cNvSpPr>
          <p:nvPr/>
        </p:nvSpPr>
        <p:spPr bwMode="auto">
          <a:xfrm>
            <a:off x="5715000" y="4330700"/>
            <a:ext cx="2146300" cy="2146300"/>
          </a:xfrm>
          <a:custGeom>
            <a:avLst/>
            <a:gdLst>
              <a:gd name="T0" fmla="*/ 0 w 1352"/>
              <a:gd name="T1" fmla="*/ 2147483647 h 1352"/>
              <a:gd name="T2" fmla="*/ 2147483647 w 1352"/>
              <a:gd name="T3" fmla="*/ 2147483647 h 1352"/>
              <a:gd name="T4" fmla="*/ 2147483647 w 1352"/>
              <a:gd name="T5" fmla="*/ 2147483647 h 1352"/>
              <a:gd name="T6" fmla="*/ 2147483647 w 1352"/>
              <a:gd name="T7" fmla="*/ 2147483647 h 1352"/>
              <a:gd name="T8" fmla="*/ 2147483647 w 1352"/>
              <a:gd name="T9" fmla="*/ 2147483647 h 1352"/>
              <a:gd name="T10" fmla="*/ 2147483647 w 1352"/>
              <a:gd name="T11" fmla="*/ 2147483647 h 1352"/>
              <a:gd name="T12" fmla="*/ 2147483647 w 1352"/>
              <a:gd name="T13" fmla="*/ 2147483647 h 1352"/>
              <a:gd name="T14" fmla="*/ 2147483647 w 1352"/>
              <a:gd name="T15" fmla="*/ 2147483647 h 1352"/>
              <a:gd name="T16" fmla="*/ 2147483647 w 1352"/>
              <a:gd name="T17" fmla="*/ 2147483647 h 1352"/>
              <a:gd name="T18" fmla="*/ 2147483647 w 1352"/>
              <a:gd name="T19" fmla="*/ 2147483647 h 1352"/>
              <a:gd name="T20" fmla="*/ 2147483647 w 1352"/>
              <a:gd name="T21" fmla="*/ 2147483647 h 1352"/>
              <a:gd name="T22" fmla="*/ 2147483647 w 1352"/>
              <a:gd name="T23" fmla="*/ 2147483647 h 1352"/>
              <a:gd name="T24" fmla="*/ 2147483647 w 1352"/>
              <a:gd name="T25" fmla="*/ 2147483647 h 1352"/>
              <a:gd name="T26" fmla="*/ 2147483647 w 1352"/>
              <a:gd name="T27" fmla="*/ 2147483647 h 1352"/>
              <a:gd name="T28" fmla="*/ 2147483647 w 1352"/>
              <a:gd name="T29" fmla="*/ 2147483647 h 1352"/>
              <a:gd name="T30" fmla="*/ 2147483647 w 1352"/>
              <a:gd name="T31" fmla="*/ 2147483647 h 1352"/>
              <a:gd name="T32" fmla="*/ 2147483647 w 1352"/>
              <a:gd name="T33" fmla="*/ 2147483647 h 1352"/>
              <a:gd name="T34" fmla="*/ 2147483647 w 1352"/>
              <a:gd name="T35" fmla="*/ 2147483647 h 1352"/>
              <a:gd name="T36" fmla="*/ 2147483647 w 1352"/>
              <a:gd name="T37" fmla="*/ 2147483647 h 1352"/>
              <a:gd name="T38" fmla="*/ 2147483647 w 1352"/>
              <a:gd name="T39" fmla="*/ 2147483647 h 1352"/>
              <a:gd name="T40" fmla="*/ 2147483647 w 1352"/>
              <a:gd name="T41" fmla="*/ 2147483647 h 1352"/>
              <a:gd name="T42" fmla="*/ 2147483647 w 1352"/>
              <a:gd name="T43" fmla="*/ 2147483647 h 1352"/>
              <a:gd name="T44" fmla="*/ 2147483647 w 1352"/>
              <a:gd name="T45" fmla="*/ 2147483647 h 1352"/>
              <a:gd name="T46" fmla="*/ 2147483647 w 1352"/>
              <a:gd name="T47" fmla="*/ 2147483647 h 1352"/>
              <a:gd name="T48" fmla="*/ 2147483647 w 1352"/>
              <a:gd name="T49" fmla="*/ 2147483647 h 1352"/>
              <a:gd name="T50" fmla="*/ 2147483647 w 1352"/>
              <a:gd name="T51" fmla="*/ 2147483647 h 1352"/>
              <a:gd name="T52" fmla="*/ 2147483647 w 1352"/>
              <a:gd name="T53" fmla="*/ 2147483647 h 1352"/>
              <a:gd name="T54" fmla="*/ 2147483647 w 1352"/>
              <a:gd name="T55" fmla="*/ 2147483647 h 1352"/>
              <a:gd name="T56" fmla="*/ 2147483647 w 1352"/>
              <a:gd name="T57" fmla="*/ 2147483647 h 1352"/>
              <a:gd name="T58" fmla="*/ 2147483647 w 1352"/>
              <a:gd name="T59" fmla="*/ 2147483647 h 1352"/>
              <a:gd name="T60" fmla="*/ 2147483647 w 1352"/>
              <a:gd name="T61" fmla="*/ 2147483647 h 135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352"/>
              <a:gd name="T94" fmla="*/ 0 h 1352"/>
              <a:gd name="T95" fmla="*/ 1352 w 1352"/>
              <a:gd name="T96" fmla="*/ 1352 h 135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352" h="1352">
                <a:moveTo>
                  <a:pt x="0" y="8"/>
                </a:moveTo>
                <a:cubicBezTo>
                  <a:pt x="52" y="4"/>
                  <a:pt x="104" y="0"/>
                  <a:pt x="144" y="8"/>
                </a:cubicBezTo>
                <a:cubicBezTo>
                  <a:pt x="184" y="16"/>
                  <a:pt x="192" y="32"/>
                  <a:pt x="240" y="56"/>
                </a:cubicBezTo>
                <a:cubicBezTo>
                  <a:pt x="288" y="80"/>
                  <a:pt x="384" y="120"/>
                  <a:pt x="432" y="152"/>
                </a:cubicBezTo>
                <a:cubicBezTo>
                  <a:pt x="480" y="184"/>
                  <a:pt x="488" y="216"/>
                  <a:pt x="528" y="248"/>
                </a:cubicBezTo>
                <a:cubicBezTo>
                  <a:pt x="568" y="280"/>
                  <a:pt x="632" y="312"/>
                  <a:pt x="672" y="344"/>
                </a:cubicBezTo>
                <a:cubicBezTo>
                  <a:pt x="712" y="376"/>
                  <a:pt x="720" y="424"/>
                  <a:pt x="768" y="440"/>
                </a:cubicBezTo>
                <a:cubicBezTo>
                  <a:pt x="816" y="456"/>
                  <a:pt x="928" y="448"/>
                  <a:pt x="960" y="440"/>
                </a:cubicBezTo>
                <a:cubicBezTo>
                  <a:pt x="992" y="432"/>
                  <a:pt x="952" y="400"/>
                  <a:pt x="960" y="392"/>
                </a:cubicBezTo>
                <a:cubicBezTo>
                  <a:pt x="968" y="384"/>
                  <a:pt x="984" y="376"/>
                  <a:pt x="1008" y="392"/>
                </a:cubicBezTo>
                <a:cubicBezTo>
                  <a:pt x="1032" y="408"/>
                  <a:pt x="1064" y="464"/>
                  <a:pt x="1104" y="488"/>
                </a:cubicBezTo>
                <a:cubicBezTo>
                  <a:pt x="1144" y="512"/>
                  <a:pt x="1208" y="520"/>
                  <a:pt x="1248" y="536"/>
                </a:cubicBezTo>
                <a:cubicBezTo>
                  <a:pt x="1288" y="552"/>
                  <a:pt x="1352" y="552"/>
                  <a:pt x="1344" y="584"/>
                </a:cubicBezTo>
                <a:cubicBezTo>
                  <a:pt x="1336" y="616"/>
                  <a:pt x="1240" y="688"/>
                  <a:pt x="1200" y="728"/>
                </a:cubicBezTo>
                <a:cubicBezTo>
                  <a:pt x="1160" y="768"/>
                  <a:pt x="1136" y="792"/>
                  <a:pt x="1104" y="824"/>
                </a:cubicBezTo>
                <a:cubicBezTo>
                  <a:pt x="1072" y="856"/>
                  <a:pt x="1040" y="920"/>
                  <a:pt x="1008" y="920"/>
                </a:cubicBezTo>
                <a:cubicBezTo>
                  <a:pt x="976" y="920"/>
                  <a:pt x="944" y="840"/>
                  <a:pt x="912" y="824"/>
                </a:cubicBezTo>
                <a:cubicBezTo>
                  <a:pt x="880" y="808"/>
                  <a:pt x="832" y="840"/>
                  <a:pt x="816" y="824"/>
                </a:cubicBezTo>
                <a:cubicBezTo>
                  <a:pt x="800" y="808"/>
                  <a:pt x="824" y="752"/>
                  <a:pt x="816" y="728"/>
                </a:cubicBezTo>
                <a:cubicBezTo>
                  <a:pt x="808" y="704"/>
                  <a:pt x="784" y="696"/>
                  <a:pt x="768" y="680"/>
                </a:cubicBezTo>
                <a:cubicBezTo>
                  <a:pt x="752" y="664"/>
                  <a:pt x="728" y="632"/>
                  <a:pt x="720" y="632"/>
                </a:cubicBezTo>
                <a:cubicBezTo>
                  <a:pt x="712" y="632"/>
                  <a:pt x="736" y="656"/>
                  <a:pt x="720" y="680"/>
                </a:cubicBezTo>
                <a:cubicBezTo>
                  <a:pt x="704" y="704"/>
                  <a:pt x="640" y="728"/>
                  <a:pt x="624" y="776"/>
                </a:cubicBezTo>
                <a:cubicBezTo>
                  <a:pt x="608" y="824"/>
                  <a:pt x="616" y="920"/>
                  <a:pt x="624" y="968"/>
                </a:cubicBezTo>
                <a:cubicBezTo>
                  <a:pt x="632" y="1016"/>
                  <a:pt x="664" y="1024"/>
                  <a:pt x="672" y="1064"/>
                </a:cubicBezTo>
                <a:cubicBezTo>
                  <a:pt x="680" y="1104"/>
                  <a:pt x="656" y="1192"/>
                  <a:pt x="672" y="1208"/>
                </a:cubicBezTo>
                <a:cubicBezTo>
                  <a:pt x="688" y="1224"/>
                  <a:pt x="736" y="1168"/>
                  <a:pt x="768" y="1160"/>
                </a:cubicBezTo>
                <a:cubicBezTo>
                  <a:pt x="800" y="1152"/>
                  <a:pt x="832" y="1160"/>
                  <a:pt x="864" y="1160"/>
                </a:cubicBezTo>
                <a:cubicBezTo>
                  <a:pt x="896" y="1160"/>
                  <a:pt x="944" y="1152"/>
                  <a:pt x="960" y="1160"/>
                </a:cubicBezTo>
                <a:cubicBezTo>
                  <a:pt x="976" y="1168"/>
                  <a:pt x="960" y="1176"/>
                  <a:pt x="960" y="1208"/>
                </a:cubicBezTo>
                <a:cubicBezTo>
                  <a:pt x="960" y="1240"/>
                  <a:pt x="960" y="1328"/>
                  <a:pt x="960" y="1352"/>
                </a:cubicBezTo>
              </a:path>
            </a:pathLst>
          </a:custGeom>
          <a:noFill/>
          <a:ln w="349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9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Hyper-</a:t>
            </a:r>
            <a:r>
              <a:rPr lang="en-US" sz="3600" dirty="0" err="1" smtClean="0"/>
              <a:t>rez</a:t>
            </a:r>
            <a:r>
              <a:rPr lang="en-US" sz="3600" dirty="0" smtClean="0"/>
              <a:t> tree crown detection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413" y="803275"/>
            <a:ext cx="7218362" cy="566737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lum bright="6000" contras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465118" y="779318"/>
            <a:ext cx="2776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Western Kenya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309258" y="1055914"/>
            <a:ext cx="1066800" cy="1219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Cupressus</a:t>
            </a: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en-US" sz="14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lusitanica</a:t>
            </a: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fencerow</a:t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/>
            </a:r>
            <a:b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</a:b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(57% cover)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310693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505200"/>
            <a:ext cx="309067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7848600" y="4648200"/>
            <a:ext cx="1066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 err="1" smtClean="0">
                <a:latin typeface="+mj-lt"/>
                <a:ea typeface="+mj-ea"/>
                <a:cs typeface="+mj-cs"/>
              </a:rPr>
              <a:t>Kakamega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Forest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 smtClean="0">
                <a:latin typeface="+mj-lt"/>
                <a:ea typeface="+mj-ea"/>
                <a:cs typeface="+mj-cs"/>
              </a:rPr>
              <a:t>(84% cover)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05200"/>
            <a:ext cx="308891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3352800" y="4648200"/>
            <a:ext cx="1066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Grevillea</a:t>
            </a:r>
            <a:endParaRPr kumimoji="0" lang="en-US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 err="1" smtClean="0">
                <a:latin typeface="+mj-lt"/>
                <a:ea typeface="+mj-ea"/>
                <a:cs typeface="+mj-cs"/>
              </a:rPr>
              <a:t>robusta</a:t>
            </a:r>
            <a:r>
              <a:rPr lang="en-US" sz="1400" i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1400" dirty="0" smtClean="0">
                <a:latin typeface="+mj-lt"/>
                <a:ea typeface="+mj-ea"/>
                <a:cs typeface="+mj-cs"/>
              </a:rPr>
              <a:t>plantation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+mj-lt"/>
                <a:ea typeface="+mj-ea"/>
                <a:cs typeface="+mj-cs"/>
              </a:rPr>
              <a:t>(75% cover)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52400"/>
            <a:ext cx="307434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7848600" y="1219200"/>
            <a:ext cx="12954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Thinned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Cupressus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lusitanica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plantation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latin typeface="+mj-lt"/>
                <a:ea typeface="+mj-ea"/>
                <a:cs typeface="+mj-cs"/>
              </a:rPr>
              <a:t>(62% cover)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3962400" cy="6858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err="1" smtClean="0"/>
              <a:t>Yala</a:t>
            </a:r>
            <a:r>
              <a:rPr lang="en-US" sz="2000" dirty="0" smtClean="0"/>
              <a:t> Watershed in Western Kenya</a:t>
            </a:r>
            <a:endParaRPr lang="en-US" sz="2000" dirty="0"/>
          </a:p>
        </p:txBody>
      </p:sp>
      <p:pic>
        <p:nvPicPr>
          <p:cNvPr id="4" name="Content Placeholder 3" descr="yala on goog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38600" y="2590800"/>
            <a:ext cx="4998691" cy="329184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0" y="12192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Yala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Watershed – 3,351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km</a:t>
            </a:r>
            <a:r>
              <a:rPr kumimoji="0" 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+mj-lt"/>
                <a:ea typeface="+mj-ea"/>
                <a:cs typeface="+mj-cs"/>
              </a:rPr>
              <a:t>Yellow boxes – prior WKIEMP sites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latin typeface="+mj-lt"/>
                <a:ea typeface="+mj-ea"/>
                <a:cs typeface="+mj-cs"/>
              </a:rPr>
              <a:t>Red rectangle – 2009 </a:t>
            </a:r>
            <a:r>
              <a:rPr lang="en-US" noProof="0" dirty="0" err="1" smtClean="0">
                <a:latin typeface="+mj-lt"/>
                <a:ea typeface="+mj-ea"/>
                <a:cs typeface="+mj-cs"/>
              </a:rPr>
              <a:t>Quickbird</a:t>
            </a:r>
            <a:r>
              <a:rPr lang="en-US" noProof="0" dirty="0" smtClean="0">
                <a:latin typeface="+mj-lt"/>
                <a:ea typeface="+mj-ea"/>
                <a:cs typeface="+mj-cs"/>
              </a:rPr>
              <a:t> imagery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yala locator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81200"/>
            <a:ext cx="3509681" cy="411480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533400" y="3505200"/>
            <a:ext cx="914400" cy="460248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 smtClean="0">
                <a:solidFill>
                  <a:schemeClr val="tx1"/>
                </a:solidFill>
              </a:rPr>
              <a:t>Yala</a:t>
            </a:r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Watershed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228600"/>
            <a:ext cx="6029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Illustrating the CBP Protocols in Western Kenya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81600" y="1219200"/>
            <a:ext cx="3962400" cy="42672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200" dirty="0" err="1" smtClean="0"/>
              <a:t>Quickbird</a:t>
            </a:r>
            <a:r>
              <a:rPr lang="en-US" sz="2200" dirty="0" smtClean="0"/>
              <a:t> satellite image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 14 March 2009 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149 km</a:t>
            </a:r>
            <a:r>
              <a:rPr lang="en-US" sz="2200" baseline="30000" dirty="0" smtClean="0"/>
              <a:t>2 </a:t>
            </a:r>
            <a:r>
              <a:rPr lang="en-US" sz="2200" dirty="0" smtClean="0"/>
              <a:t>coverage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0.6 m PAN resolution </a:t>
            </a:r>
            <a:br>
              <a:rPr lang="en-US" sz="2200" dirty="0" smtClean="0"/>
            </a:br>
            <a:r>
              <a:rPr lang="en-US" sz="2200" dirty="0" smtClean="0"/>
              <a:t>2.4 m MSS resolution 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Agriculture and </a:t>
            </a:r>
            <a:r>
              <a:rPr lang="en-US" sz="2200" dirty="0" err="1" smtClean="0"/>
              <a:t>Kakamega</a:t>
            </a:r>
            <a:r>
              <a:rPr lang="en-US" sz="2200" dirty="0" smtClean="0"/>
              <a:t> Forest</a:t>
            </a:r>
            <a:endParaRPr lang="en-US" sz="2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0365" t="9075" r="35839" b="7883"/>
          <a:stretch>
            <a:fillRect/>
          </a:stretch>
        </p:blipFill>
        <p:spPr bwMode="auto">
          <a:xfrm>
            <a:off x="228600" y="0"/>
            <a:ext cx="446567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2.4 m MSS </a:t>
            </a:r>
            <a:r>
              <a:rPr lang="en-US" sz="2400" dirty="0" err="1" smtClean="0"/>
              <a:t>Quickbird</a:t>
            </a:r>
            <a:r>
              <a:rPr lang="en-US" sz="2400" dirty="0" smtClean="0"/>
              <a:t> Image: </a:t>
            </a:r>
            <a:r>
              <a:rPr lang="en-US" sz="2400" dirty="0" err="1" smtClean="0"/>
              <a:t>Yala</a:t>
            </a:r>
            <a:r>
              <a:rPr lang="en-US" sz="2400" dirty="0" smtClean="0"/>
              <a:t> River, boundary of legal forest, cypress plantations, fencerows, woodlots, farm fields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6944" r="1042" b="8333"/>
          <a:stretch>
            <a:fillRect/>
          </a:stretch>
        </p:blipFill>
        <p:spPr bwMode="auto">
          <a:xfrm>
            <a:off x="0" y="1237343"/>
            <a:ext cx="9144000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0.6 m PAN </a:t>
            </a:r>
            <a:r>
              <a:rPr lang="en-US" sz="2400" dirty="0" err="1" smtClean="0"/>
              <a:t>Quickbird</a:t>
            </a:r>
            <a:r>
              <a:rPr lang="en-US" sz="2400" dirty="0" smtClean="0"/>
              <a:t> image of </a:t>
            </a:r>
            <a:r>
              <a:rPr lang="en-US" sz="2400" dirty="0" err="1" smtClean="0"/>
              <a:t>Yala</a:t>
            </a:r>
            <a:r>
              <a:rPr lang="en-US" sz="2400" dirty="0" smtClean="0"/>
              <a:t> River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6944" r="1042" b="8333"/>
          <a:stretch>
            <a:fillRect/>
          </a:stretch>
        </p:blipFill>
        <p:spPr bwMode="auto">
          <a:xfrm>
            <a:off x="0" y="899886"/>
            <a:ext cx="9227945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36458" y="1479324"/>
            <a:ext cx="410754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u="sng" dirty="0" smtClean="0"/>
              <a:t>108 sample plots:</a:t>
            </a:r>
            <a:br>
              <a:rPr lang="en-US" sz="2000" u="sng" dirty="0" smtClean="0"/>
            </a:br>
            <a:r>
              <a:rPr lang="en-US" sz="2000" u="sng" dirty="0" smtClean="0"/>
              <a:t/>
            </a:r>
            <a:br>
              <a:rPr lang="en-US" sz="2000" u="sng" dirty="0" smtClean="0"/>
            </a:br>
            <a:r>
              <a:rPr lang="en-US" sz="2000" dirty="0" smtClean="0"/>
              <a:t>agriculture (trees on farms)</a:t>
            </a:r>
            <a:br>
              <a:rPr lang="en-US" sz="2000" dirty="0" smtClean="0"/>
            </a:br>
            <a:r>
              <a:rPr lang="en-US" sz="2000" dirty="0" smtClean="0"/>
              <a:t>fencerows</a:t>
            </a:r>
            <a:br>
              <a:rPr lang="en-US" sz="2000" dirty="0" smtClean="0"/>
            </a:br>
            <a:r>
              <a:rPr lang="en-US" sz="2000" dirty="0" smtClean="0"/>
              <a:t>natural forests</a:t>
            </a:r>
            <a:br>
              <a:rPr lang="en-US" sz="2000" dirty="0" smtClean="0"/>
            </a:br>
            <a:r>
              <a:rPr lang="en-US" sz="2000" dirty="0" smtClean="0"/>
              <a:t>early succession stands</a:t>
            </a:r>
            <a:br>
              <a:rPr lang="en-US" sz="2000" dirty="0" smtClean="0"/>
            </a:br>
            <a:r>
              <a:rPr lang="en-US" sz="2000" dirty="0" smtClean="0"/>
              <a:t>broadleaf plantations</a:t>
            </a:r>
            <a:br>
              <a:rPr lang="en-US" sz="2000" dirty="0" smtClean="0"/>
            </a:br>
            <a:r>
              <a:rPr lang="en-US" sz="2000" dirty="0" smtClean="0"/>
              <a:t>conifer plantations</a:t>
            </a:r>
            <a:br>
              <a:rPr lang="en-US" sz="2000" dirty="0" smtClean="0"/>
            </a:br>
            <a:r>
              <a:rPr lang="en-US" sz="2000" dirty="0" smtClean="0"/>
              <a:t>agroforestry demo sites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individual trees</a:t>
            </a:r>
            <a:endParaRPr lang="en-US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2118" t="6944" r="30555" b="8333"/>
          <a:stretch>
            <a:fillRect/>
          </a:stretch>
        </p:blipFill>
        <p:spPr bwMode="auto">
          <a:xfrm>
            <a:off x="152400" y="0"/>
            <a:ext cx="48343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4267200" cy="381000"/>
          </a:xfrm>
        </p:spPr>
        <p:txBody>
          <a:bodyPr>
            <a:normAutofit/>
          </a:bodyPr>
          <a:lstStyle/>
          <a:p>
            <a:pPr algn="l"/>
            <a:r>
              <a:rPr lang="en-US" sz="1100" b="0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Sample plot in an ICRAF agroforestry demonstration site</a:t>
            </a:r>
            <a:endParaRPr lang="en-US" sz="1100" b="0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  <p:pic>
        <p:nvPicPr>
          <p:cNvPr id="2050" name="Picture 2" descr="C:\DATA\Kenya\November 2009 Field Trip\Horizontal Photos\Renamed Horizontal Photos\Plot23LowerNyandoDemoSite1Sout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23360" cy="3017520"/>
          </a:xfrm>
          <a:prstGeom prst="rect">
            <a:avLst/>
          </a:prstGeom>
          <a:noFill/>
        </p:spPr>
      </p:pic>
      <p:pic>
        <p:nvPicPr>
          <p:cNvPr id="4" name="Picture 2" descr="C:\DATA\Kenya\November 2009 Field Trip\Horizontal Photos\Renamed Horizontal Photos\Plot18MidYalaCluster16ApodytesEa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0640" y="0"/>
            <a:ext cx="4023360" cy="301752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0" y="3048000"/>
            <a:ext cx="3810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Measuring crown radius and recording GPS location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C:\DATA\Kenya\November 2009 Field Trip\Horizontal Photos\Renamed Horizontal Photos\Plot53KibiriGuava1W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3956304" cy="301752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6477000"/>
            <a:ext cx="3886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ICRAF and KFS staff identifying a tree species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DATA\Kenya\November 2009 Field Trip\Horizontal Photos\Renamed Horizontal Photos\Plot46KakamegaPineCypressW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0640" y="3429000"/>
            <a:ext cx="4023360" cy="301752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029200" y="6477000"/>
            <a:ext cx="4114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Measuring tree height with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LaserAce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hypsometer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 l="12500" t="18000" r="15000" b="9000"/>
          <a:stretch>
            <a:fillRect/>
          </a:stretch>
        </p:blipFill>
        <p:spPr bwMode="auto">
          <a:xfrm>
            <a:off x="0" y="0"/>
            <a:ext cx="9144000" cy="575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0"/>
            <a:ext cx="4114800" cy="304800"/>
          </a:xfrm>
        </p:spPr>
        <p:txBody>
          <a:bodyPr>
            <a:normAutofit fontScale="90000"/>
          </a:bodyPr>
          <a:lstStyle/>
          <a:p>
            <a:r>
              <a:rPr lang="en-US" sz="1300" dirty="0" smtClean="0"/>
              <a:t>MSU and ICRAF coordinating satellite imagery and GPS</a:t>
            </a:r>
            <a:endParaRPr lang="en-US" sz="1300" dirty="0"/>
          </a:p>
        </p:txBody>
      </p:sp>
      <p:pic>
        <p:nvPicPr>
          <p:cNvPr id="5122" name="Picture 2" descr="C:\DATA\Kenya\November 2009 Field Trip\Personal Camera Photos\Field Photos\IMG_0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23360" cy="301752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0"/>
            <a:ext cx="4038600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10200" y="3048000"/>
            <a:ext cx="3733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MSU, ICRAF, KEFRI, and UMD Staff discussing carbon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G:\Kenya\November 2009 Field Trip\Horizontal Photos\Renamed Horizontal Photos\Plot22MidYalaCluster16Marg2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023360" cy="301752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6400800"/>
            <a:ext cx="3733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Measuring</a:t>
            </a:r>
            <a:r>
              <a:rPr kumimoji="0" lang="en-US" sz="13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DBH on a large tree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G:\Kenya\November 2009 Field Trip\Horizontal Photos\Renamed Horizontal Photos\Plot58KibiriFicus2Nor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0640" y="3429000"/>
            <a:ext cx="4023360" cy="301752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257800" y="6400800"/>
            <a:ext cx="37338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 smtClean="0">
                <a:latin typeface="+mj-lt"/>
                <a:ea typeface="+mj-ea"/>
                <a:cs typeface="+mj-cs"/>
              </a:rPr>
              <a:t>Measuring crown </a:t>
            </a:r>
            <a:r>
              <a:rPr lang="en-US" sz="1300" dirty="0" err="1" smtClean="0">
                <a:latin typeface="+mj-lt"/>
                <a:ea typeface="+mj-ea"/>
                <a:cs typeface="+mj-cs"/>
              </a:rPr>
              <a:t>attibutes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8229600" cy="76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Individual tree crowns on 0.6 m PAN </a:t>
            </a:r>
            <a:r>
              <a:rPr lang="en-US" sz="2400" dirty="0" err="1" smtClean="0"/>
              <a:t>Quickbird</a:t>
            </a:r>
            <a:r>
              <a:rPr lang="en-US" sz="2400" dirty="0" smtClean="0"/>
              <a:t> image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7812" r="2344" b="7552"/>
          <a:stretch>
            <a:fillRect/>
          </a:stretch>
        </p:blipFill>
        <p:spPr bwMode="auto">
          <a:xfrm>
            <a:off x="0" y="16764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ATA\Kenya\November 2009 Field Trip\Horizontal Photos\Renamed Horizontal Photos\November 17\Plot55KibiriAntariasW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402590" cy="4724400"/>
          </a:xfrm>
          <a:prstGeom prst="rect">
            <a:avLst/>
          </a:prstGeom>
          <a:noFill/>
        </p:spPr>
      </p:pic>
      <p:pic>
        <p:nvPicPr>
          <p:cNvPr id="4" name="Picture 2" descr="C:\DATA\Kenya\November 2009 Field Trip\Horizontal Photos\Renamed Horizontal Photos\November 13\Plot34LowerNyandoFigsSou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28600"/>
            <a:ext cx="3658330" cy="27432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20000" y="762000"/>
            <a:ext cx="13288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u="sng" dirty="0" err="1" smtClean="0"/>
              <a:t>Ficus</a:t>
            </a:r>
            <a:r>
              <a:rPr lang="en-US" sz="1200" i="1" u="sng" dirty="0" smtClean="0"/>
              <a:t> </a:t>
            </a:r>
            <a:r>
              <a:rPr lang="en-US" sz="1200" i="1" u="sng" dirty="0" err="1" smtClean="0"/>
              <a:t>sycomorus</a:t>
            </a:r>
            <a:r>
              <a:rPr lang="en-US" sz="1200" i="1" u="sng" dirty="0" smtClean="0"/>
              <a:t>:</a:t>
            </a:r>
            <a:r>
              <a:rPr lang="en-US" sz="1200" u="sng" dirty="0" smtClean="0"/>
              <a:t> </a:t>
            </a:r>
          </a:p>
          <a:p>
            <a:r>
              <a:rPr lang="en-US" sz="1200" dirty="0" smtClean="0"/>
              <a:t>129 cm DBH</a:t>
            </a:r>
          </a:p>
          <a:p>
            <a:r>
              <a:rPr lang="en-US" sz="1200" dirty="0" smtClean="0"/>
              <a:t>13 m height</a:t>
            </a:r>
          </a:p>
          <a:p>
            <a:r>
              <a:rPr lang="en-US" sz="1200" dirty="0" smtClean="0"/>
              <a:t>478 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crown area</a:t>
            </a:r>
          </a:p>
          <a:p>
            <a:r>
              <a:rPr lang="en-US" sz="1200" dirty="0" smtClean="0"/>
              <a:t>24,251 kg ABG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4960257"/>
            <a:ext cx="13121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u="sng" dirty="0" err="1" smtClean="0"/>
              <a:t>Antiaris</a:t>
            </a:r>
            <a:r>
              <a:rPr lang="en-US" sz="1200" i="1" u="sng" dirty="0" smtClean="0"/>
              <a:t> </a:t>
            </a:r>
            <a:r>
              <a:rPr lang="en-US" sz="1200" i="1" u="sng" dirty="0" err="1" smtClean="0"/>
              <a:t>toxicaria</a:t>
            </a:r>
            <a:r>
              <a:rPr lang="en-US" sz="1200" i="1" u="sng" dirty="0" smtClean="0"/>
              <a:t>: </a:t>
            </a:r>
          </a:p>
          <a:p>
            <a:r>
              <a:rPr lang="en-US" sz="1200" dirty="0" smtClean="0"/>
              <a:t>89 cm DBH</a:t>
            </a:r>
          </a:p>
          <a:p>
            <a:r>
              <a:rPr lang="en-US" sz="1200" dirty="0" smtClean="0"/>
              <a:t>27 m height</a:t>
            </a:r>
          </a:p>
          <a:p>
            <a:r>
              <a:rPr lang="en-US" sz="1200" dirty="0" smtClean="0"/>
              <a:t>56 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crown area</a:t>
            </a:r>
          </a:p>
          <a:p>
            <a:r>
              <a:rPr lang="en-US" sz="1200" dirty="0" smtClean="0"/>
              <a:t>9,711 kg ABG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581400"/>
            <a:ext cx="365027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696200" y="4267200"/>
            <a:ext cx="13288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u="sng" dirty="0" err="1" smtClean="0"/>
              <a:t>Polyscious</a:t>
            </a:r>
            <a:r>
              <a:rPr lang="en-US" sz="1200" i="1" u="sng" dirty="0" smtClean="0"/>
              <a:t> </a:t>
            </a:r>
            <a:r>
              <a:rPr lang="en-US" sz="1200" i="1" u="sng" dirty="0" err="1" smtClean="0"/>
              <a:t>fulva</a:t>
            </a:r>
            <a:r>
              <a:rPr lang="en-US" sz="1200" i="1" u="sng" dirty="0" smtClean="0"/>
              <a:t>:</a:t>
            </a:r>
            <a:r>
              <a:rPr lang="en-US" sz="1200" u="sng" dirty="0" smtClean="0"/>
              <a:t> </a:t>
            </a:r>
          </a:p>
          <a:p>
            <a:r>
              <a:rPr lang="en-US" sz="1200" dirty="0" smtClean="0"/>
              <a:t>46 cm DBH</a:t>
            </a:r>
          </a:p>
          <a:p>
            <a:r>
              <a:rPr lang="en-US" sz="1200" dirty="0" smtClean="0"/>
              <a:t>14 m height</a:t>
            </a:r>
          </a:p>
          <a:p>
            <a:r>
              <a:rPr lang="en-US" sz="1200" dirty="0" smtClean="0"/>
              <a:t>172 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crown area</a:t>
            </a:r>
          </a:p>
          <a:p>
            <a:r>
              <a:rPr lang="en-US" sz="1200" dirty="0" smtClean="0"/>
              <a:t>1,871 kg ABG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481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Preliminary estimates of above ground mass, carbon, </a:t>
            </a:r>
            <a:br>
              <a:rPr lang="en-US" sz="2400" dirty="0" smtClean="0"/>
            </a:br>
            <a:r>
              <a:rPr lang="en-US" sz="2400" dirty="0" smtClean="0"/>
              <a:t>and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e for individual trees in four crown area categories</a:t>
            </a:r>
            <a:endParaRPr lang="en-US" sz="2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52" y="1470991"/>
            <a:ext cx="808636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own Arrow 4"/>
          <p:cNvSpPr/>
          <p:nvPr/>
        </p:nvSpPr>
        <p:spPr>
          <a:xfrm rot="10800000">
            <a:off x="5194853" y="3697356"/>
            <a:ext cx="344557" cy="461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486" y="239486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Allometric Relationship of Biomass to Crown Area</a:t>
            </a:r>
            <a:br>
              <a:rPr lang="en-US" sz="2400" dirty="0" smtClean="0"/>
            </a:br>
            <a:r>
              <a:rPr lang="en-US" sz="2400" dirty="0" smtClean="0"/>
              <a:t>for 136 Individual Trees in Western Kenya</a:t>
            </a:r>
            <a:endParaRPr lang="en-US" sz="2400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/>
        </p:nvGraphicFramePr>
        <p:xfrm>
          <a:off x="914400" y="1295400"/>
          <a:ext cx="7162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181600" y="16764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</a:t>
            </a:r>
            <a:r>
              <a:rPr lang="en-US" sz="1000" dirty="0" err="1" smtClean="0"/>
              <a:t>Ficus</a:t>
            </a:r>
            <a:r>
              <a:rPr lang="en-US" sz="1000" dirty="0" smtClean="0"/>
              <a:t> – 135 cm, 328 m</a:t>
            </a:r>
            <a:r>
              <a:rPr lang="en-US" sz="1000" baseline="30000" dirty="0" smtClean="0"/>
              <a:t>2</a:t>
            </a:r>
            <a:r>
              <a:rPr lang="en-US" sz="1000" dirty="0" smtClean="0"/>
              <a:t>)</a:t>
            </a:r>
            <a:endParaRPr lang="en-US" sz="1000" baseline="30000" dirty="0" smtClean="0"/>
          </a:p>
          <a:p>
            <a:endParaRPr lang="en-US" sz="1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334000" y="4953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(Acacia – 64 cm, 360 m</a:t>
            </a:r>
            <a:r>
              <a:rPr lang="en-US" sz="1000" baseline="30000" dirty="0" smtClean="0"/>
              <a:t>2 </a:t>
            </a:r>
            <a:r>
              <a:rPr lang="en-US" sz="1000" dirty="0" smtClean="0"/>
              <a:t>)</a:t>
            </a:r>
            <a:endParaRPr lang="en-US" sz="1000" baseline="30000" dirty="0" smtClean="0"/>
          </a:p>
          <a:p>
            <a:endParaRPr lang="en-US" sz="1000" dirty="0" smtClean="0"/>
          </a:p>
        </p:txBody>
      </p:sp>
      <p:sp>
        <p:nvSpPr>
          <p:cNvPr id="6" name="Oval 5"/>
          <p:cNvSpPr/>
          <p:nvPr/>
        </p:nvSpPr>
        <p:spPr>
          <a:xfrm>
            <a:off x="4419600" y="3352800"/>
            <a:ext cx="533400" cy="16764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3962400" cy="1752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u="sng" dirty="0" smtClean="0"/>
              <a:t>Dave MacFarlane, MSU Forestry</a:t>
            </a:r>
            <a:r>
              <a:rPr lang="en-US" sz="2400" u="sng" dirty="0" smtClean="0"/>
              <a:t/>
            </a:r>
            <a:br>
              <a:rPr lang="en-US" sz="2400" u="sng" dirty="0" smtClean="0"/>
            </a:br>
            <a:r>
              <a:rPr lang="en-US" sz="2400" dirty="0" smtClean="0"/>
              <a:t>- </a:t>
            </a:r>
            <a:r>
              <a:rPr lang="en-US" sz="1800" dirty="0" smtClean="0"/>
              <a:t>Functional Branch Analysis (FBA) to </a:t>
            </a:r>
            <a:br>
              <a:rPr lang="en-US" sz="1800" dirty="0" smtClean="0"/>
            </a:br>
            <a:r>
              <a:rPr lang="en-US" sz="1800" dirty="0" smtClean="0"/>
              <a:t>   improve existing allometric equations</a:t>
            </a:r>
            <a:br>
              <a:rPr lang="en-US" sz="1800" dirty="0" smtClean="0"/>
            </a:br>
            <a:r>
              <a:rPr lang="en-US" sz="1800" dirty="0" smtClean="0"/>
              <a:t>   with local data from standing trees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-  Sampling Methods and Protocols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429000"/>
            <a:ext cx="4428381" cy="3017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4408932" cy="3017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24400" y="6477000"/>
            <a:ext cx="4038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Source: van </a:t>
            </a:r>
            <a:r>
              <a:rPr lang="en-US" sz="1000" dirty="0" err="1" smtClean="0"/>
              <a:t>Noordwijk</a:t>
            </a:r>
            <a:r>
              <a:rPr lang="en-US" sz="1000" dirty="0" smtClean="0"/>
              <a:t> and </a:t>
            </a:r>
            <a:r>
              <a:rPr lang="en-US" sz="1000" dirty="0" err="1" smtClean="0"/>
              <a:t>Mulia</a:t>
            </a:r>
            <a:r>
              <a:rPr lang="en-US" sz="1000" dirty="0" smtClean="0"/>
              <a:t>, Ecological Modeling, 149 (2002) 41-51</a:t>
            </a:r>
            <a:endParaRPr lang="en-US" sz="1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362200"/>
            <a:ext cx="3086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39200" cy="9144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500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fixed area plots at </a:t>
            </a:r>
            <a:r>
              <a:rPr lang="en-US" sz="2400" dirty="0" err="1" smtClean="0"/>
              <a:t>Kibiri</a:t>
            </a:r>
            <a:r>
              <a:rPr lang="en-US" sz="2400" dirty="0" smtClean="0"/>
              <a:t> Station, </a:t>
            </a:r>
            <a:r>
              <a:rPr lang="en-US" sz="2400" dirty="0" err="1" smtClean="0"/>
              <a:t>Kakamega</a:t>
            </a:r>
            <a:r>
              <a:rPr lang="en-US" sz="2400" dirty="0" smtClean="0"/>
              <a:t> Forest:</a:t>
            </a:r>
            <a:br>
              <a:rPr lang="en-US" sz="2400" dirty="0" smtClean="0"/>
            </a:br>
            <a:r>
              <a:rPr lang="en-US" sz="2400" dirty="0" smtClean="0"/>
              <a:t>natural forest and plantations (</a:t>
            </a:r>
            <a:r>
              <a:rPr lang="en-US" sz="2400" i="1" dirty="0" err="1" smtClean="0"/>
              <a:t>Prunus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Pinus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Cupressus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Bischofia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t="6944" r="1042" b="8333"/>
          <a:stretch>
            <a:fillRect/>
          </a:stretch>
        </p:blipFill>
        <p:spPr bwMode="auto">
          <a:xfrm>
            <a:off x="0" y="1524000"/>
            <a:ext cx="10082385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Fencerow sample plots (</a:t>
            </a:r>
            <a:r>
              <a:rPr lang="en-US" sz="2400" i="1" dirty="0" err="1" smtClean="0"/>
              <a:t>Cupressus</a:t>
            </a:r>
            <a:r>
              <a:rPr lang="en-US" sz="2400" dirty="0" smtClean="0"/>
              <a:t> and </a:t>
            </a:r>
            <a:r>
              <a:rPr lang="en-US" sz="2400" i="1" dirty="0" smtClean="0"/>
              <a:t>Eucalyptus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6944" r="1042" b="8333"/>
          <a:stretch>
            <a:fillRect/>
          </a:stretch>
        </p:blipFill>
        <p:spPr bwMode="auto">
          <a:xfrm>
            <a:off x="-938385" y="1259840"/>
            <a:ext cx="10082385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Whole farm inventory:</a:t>
            </a:r>
            <a:br>
              <a:rPr lang="en-US" sz="2400" dirty="0" smtClean="0"/>
            </a:br>
            <a:r>
              <a:rPr lang="en-US" sz="2400" dirty="0" smtClean="0"/>
              <a:t>40 trees on 0.81 ha farm and 29 trees on 0.53 ha farm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7812" r="1530" b="7552"/>
          <a:stretch>
            <a:fillRect/>
          </a:stretch>
        </p:blipFill>
        <p:spPr bwMode="auto">
          <a:xfrm>
            <a:off x="0" y="1371600"/>
            <a:ext cx="1021314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001000" cy="1219200"/>
          </a:xfrm>
        </p:spPr>
        <p:txBody>
          <a:bodyPr>
            <a:normAutofit fontScale="90000"/>
          </a:bodyPr>
          <a:lstStyle/>
          <a:p>
            <a:pPr lvl="1" algn="l"/>
            <a:r>
              <a:rPr lang="en-US" sz="2700" dirty="0" smtClean="0"/>
              <a:t>Model growth and yield of trees and forests using dendrochronology, local climate data, and wood density measurements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486400"/>
            <a:ext cx="5105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Cupressus</a:t>
            </a:r>
            <a:r>
              <a:rPr lang="en-US" i="1" dirty="0" smtClean="0"/>
              <a:t>  </a:t>
            </a:r>
            <a:r>
              <a:rPr lang="en-US" i="1" dirty="0" err="1" smtClean="0"/>
              <a:t>lusitanica</a:t>
            </a:r>
            <a:r>
              <a:rPr lang="en-US" i="1" dirty="0" smtClean="0"/>
              <a:t> </a:t>
            </a:r>
            <a:r>
              <a:rPr lang="en-US" dirty="0" smtClean="0"/>
              <a:t>collected in western Kenya with bimodal rings representing “short rains” in fall and “long rains” in spring        </a:t>
            </a:r>
            <a:r>
              <a:rPr lang="en-US" sz="1600" dirty="0" smtClean="0"/>
              <a:t>(Diameter =  20.2 &amp; 13.5 cm)</a:t>
            </a:r>
            <a:endParaRPr lang="en-US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717999" y="-27584400"/>
            <a:ext cx="404402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G:\Kenya\March 2010 Field Trip\Dendrochronology\Dendro Images\MC13P1T2 -X2 OBD=13.5Cm_Cupressus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76400"/>
            <a:ext cx="3057144" cy="3657600"/>
          </a:xfrm>
          <a:prstGeom prst="rect">
            <a:avLst/>
          </a:prstGeom>
          <a:noFill/>
        </p:spPr>
      </p:pic>
      <p:pic>
        <p:nvPicPr>
          <p:cNvPr id="1027" name="Picture 3" descr="G:\Kenya\March 2010 Field Trip\Dendrochronology\Dendro Images\MC13P10T2 -X2 OBD=11.5Cm_Eucaluptus saligna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3056" y="1676400"/>
            <a:ext cx="2980944" cy="3657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477000" y="5486400"/>
            <a:ext cx="2514600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/>
              <a:t>Eucalyptus  </a:t>
            </a:r>
            <a:r>
              <a:rPr lang="en-US" i="1" dirty="0" err="1" smtClean="0"/>
              <a:t>saligna</a:t>
            </a:r>
            <a:r>
              <a:rPr lang="en-US" i="1" dirty="0" smtClean="0"/>
              <a:t> </a:t>
            </a:r>
            <a:r>
              <a:rPr lang="en-US" dirty="0" smtClean="0"/>
              <a:t>collected in Kenya    </a:t>
            </a:r>
            <a:r>
              <a:rPr lang="en-US" sz="1600" dirty="0" smtClean="0"/>
              <a:t>(Diameter = 11.5 cm)</a:t>
            </a:r>
            <a:endParaRPr lang="en-US" sz="1600" dirty="0"/>
          </a:p>
        </p:txBody>
      </p:sp>
      <p:pic>
        <p:nvPicPr>
          <p:cNvPr id="1028" name="Picture 4" descr="G:\Kenya\March 2010 Field Trip\Dendrochronology\Dendro Images\MC2P1T1 -X1 OBD=20.2Cm_Cupressus.jpg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76400"/>
            <a:ext cx="2980944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ands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00025"/>
            <a:ext cx="2136775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34antenna-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554038"/>
            <a:ext cx="2033588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AutoShape 4"/>
          <p:cNvSpPr>
            <a:spLocks noChangeArrowheads="1"/>
          </p:cNvSpPr>
          <p:nvPr/>
        </p:nvSpPr>
        <p:spPr bwMode="auto">
          <a:xfrm rot="4348777">
            <a:off x="2201862" y="350838"/>
            <a:ext cx="366713" cy="1106488"/>
          </a:xfrm>
          <a:prstGeom prst="lightningBol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1143000" y="2763838"/>
            <a:ext cx="0" cy="736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21510" name="Picture 6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2963" y="150813"/>
            <a:ext cx="1722437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Line 7"/>
          <p:cNvSpPr>
            <a:spLocks noChangeShapeType="1"/>
          </p:cNvSpPr>
          <p:nvPr/>
        </p:nvSpPr>
        <p:spPr bwMode="auto">
          <a:xfrm flipH="1" flipV="1">
            <a:off x="5181600" y="962025"/>
            <a:ext cx="19050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21512" name="Picture 8" descr="DSC_616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2900" y="2905125"/>
            <a:ext cx="161607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Photo of computer center in Mal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4225" y="1697038"/>
            <a:ext cx="17811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1" descr="cloud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 rot="277344">
            <a:off x="5022850" y="2928938"/>
            <a:ext cx="11811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2" descr="DSC_638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3838" y="3306763"/>
            <a:ext cx="21748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Line 13"/>
          <p:cNvSpPr>
            <a:spLocks noChangeShapeType="1"/>
          </p:cNvSpPr>
          <p:nvPr/>
        </p:nvSpPr>
        <p:spPr bwMode="auto">
          <a:xfrm flipV="1">
            <a:off x="2286000" y="3978275"/>
            <a:ext cx="600075" cy="15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17" name="Line 14"/>
          <p:cNvSpPr>
            <a:spLocks noChangeShapeType="1"/>
          </p:cNvSpPr>
          <p:nvPr/>
        </p:nvSpPr>
        <p:spPr bwMode="auto">
          <a:xfrm flipH="1">
            <a:off x="5846763" y="2438400"/>
            <a:ext cx="1282700" cy="79216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18" name="Line 15"/>
          <p:cNvSpPr>
            <a:spLocks noChangeShapeType="1"/>
          </p:cNvSpPr>
          <p:nvPr/>
        </p:nvSpPr>
        <p:spPr bwMode="auto">
          <a:xfrm flipH="1" flipV="1">
            <a:off x="5943600" y="4202113"/>
            <a:ext cx="1119188" cy="49053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19" name="Line 16"/>
          <p:cNvSpPr>
            <a:spLocks noChangeShapeType="1"/>
          </p:cNvSpPr>
          <p:nvPr/>
        </p:nvSpPr>
        <p:spPr bwMode="auto">
          <a:xfrm flipH="1">
            <a:off x="4214813" y="3613150"/>
            <a:ext cx="790575" cy="14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20" name="Line 17"/>
          <p:cNvSpPr>
            <a:spLocks noChangeShapeType="1"/>
          </p:cNvSpPr>
          <p:nvPr/>
        </p:nvSpPr>
        <p:spPr bwMode="auto">
          <a:xfrm>
            <a:off x="8042275" y="1443038"/>
            <a:ext cx="0" cy="273050"/>
          </a:xfrm>
          <a:prstGeom prst="line">
            <a:avLst/>
          </a:prstGeom>
          <a:noFill/>
          <a:ln w="476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21" name="Text Box 21"/>
          <p:cNvSpPr txBox="1">
            <a:spLocks noChangeArrowheads="1"/>
          </p:cNvSpPr>
          <p:nvPr/>
        </p:nvSpPr>
        <p:spPr bwMode="auto">
          <a:xfrm>
            <a:off x="5111750" y="337185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WWW</a:t>
            </a:r>
            <a:endParaRPr lang="en-US" sz="1400" b="1">
              <a:solidFill>
                <a:srgbClr val="000000"/>
              </a:solidFill>
            </a:endParaRPr>
          </a:p>
        </p:txBody>
      </p:sp>
      <p:sp>
        <p:nvSpPr>
          <p:cNvPr id="21522" name="Text Box 25"/>
          <p:cNvSpPr txBox="1">
            <a:spLocks noChangeArrowheads="1"/>
          </p:cNvSpPr>
          <p:nvPr/>
        </p:nvSpPr>
        <p:spPr bwMode="auto">
          <a:xfrm>
            <a:off x="5943600" y="249238"/>
            <a:ext cx="1187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Ground</a:t>
            </a:r>
          </a:p>
          <a:p>
            <a:r>
              <a:rPr lang="en-US"/>
              <a:t>measures</a:t>
            </a:r>
          </a:p>
        </p:txBody>
      </p:sp>
      <p:sp>
        <p:nvSpPr>
          <p:cNvPr id="21523" name="Text Box 26"/>
          <p:cNvSpPr txBox="1">
            <a:spLocks noChangeArrowheads="1"/>
          </p:cNvSpPr>
          <p:nvPr/>
        </p:nvSpPr>
        <p:spPr bwMode="auto">
          <a:xfrm>
            <a:off x="5775325" y="1657350"/>
            <a:ext cx="1466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Local</a:t>
            </a:r>
          </a:p>
          <a:p>
            <a:r>
              <a:rPr lang="en-US"/>
              <a:t>communities</a:t>
            </a:r>
          </a:p>
        </p:txBody>
      </p:sp>
      <p:sp>
        <p:nvSpPr>
          <p:cNvPr id="21524" name="Text Box 27"/>
          <p:cNvSpPr txBox="1">
            <a:spLocks noChangeArrowheads="1"/>
          </p:cNvSpPr>
          <p:nvPr/>
        </p:nvSpPr>
        <p:spPr bwMode="auto">
          <a:xfrm>
            <a:off x="2879725" y="2114550"/>
            <a:ext cx="205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Remote measures</a:t>
            </a:r>
          </a:p>
        </p:txBody>
      </p:sp>
      <p:sp>
        <p:nvSpPr>
          <p:cNvPr id="21525" name="Text Box 28"/>
          <p:cNvSpPr txBox="1">
            <a:spLocks noChangeArrowheads="1"/>
          </p:cNvSpPr>
          <p:nvPr/>
        </p:nvSpPr>
        <p:spPr bwMode="auto">
          <a:xfrm>
            <a:off x="288925" y="4629150"/>
            <a:ext cx="196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Satellite – ground</a:t>
            </a:r>
          </a:p>
          <a:p>
            <a:r>
              <a:rPr lang="en-US"/>
              <a:t>integration</a:t>
            </a:r>
          </a:p>
        </p:txBody>
      </p:sp>
      <p:sp>
        <p:nvSpPr>
          <p:cNvPr id="21526" name="Text Box 29"/>
          <p:cNvSpPr txBox="1">
            <a:spLocks noChangeArrowheads="1"/>
          </p:cNvSpPr>
          <p:nvPr/>
        </p:nvSpPr>
        <p:spPr bwMode="auto">
          <a:xfrm>
            <a:off x="2955925" y="508635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Analysis</a:t>
            </a:r>
          </a:p>
        </p:txBody>
      </p:sp>
      <p:sp>
        <p:nvSpPr>
          <p:cNvPr id="21527" name="Text Box 30"/>
          <p:cNvSpPr txBox="1">
            <a:spLocks noChangeArrowheads="1"/>
          </p:cNvSpPr>
          <p:nvPr/>
        </p:nvSpPr>
        <p:spPr bwMode="auto">
          <a:xfrm>
            <a:off x="5410200" y="4821238"/>
            <a:ext cx="168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GEF (markets)</a:t>
            </a:r>
          </a:p>
        </p:txBody>
      </p:sp>
      <p:sp>
        <p:nvSpPr>
          <p:cNvPr id="21528" name="Text Box 31"/>
          <p:cNvSpPr txBox="1">
            <a:spLocks noChangeArrowheads="1"/>
          </p:cNvSpPr>
          <p:nvPr/>
        </p:nvSpPr>
        <p:spPr bwMode="auto">
          <a:xfrm>
            <a:off x="0" y="2001838"/>
            <a:ext cx="241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TRFIC Technologies</a:t>
            </a:r>
          </a:p>
          <a:p>
            <a:r>
              <a:rPr lang="en-US"/>
              <a:t>Carbon2Markets tools</a:t>
            </a:r>
          </a:p>
        </p:txBody>
      </p:sp>
      <p:pic>
        <p:nvPicPr>
          <p:cNvPr id="21529" name="Picture 33" descr="UNFCCC logo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9150" y="4668838"/>
            <a:ext cx="147955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0" name="Picture 34"/>
          <p:cNvPicPr>
            <a:picLocks noChangeAspect="1" noChangeArrowheads="1"/>
          </p:cNvPicPr>
          <p:nvPr/>
        </p:nvPicPr>
        <p:blipFill>
          <a:blip r:embed="rId12" cstate="print"/>
          <a:srcRect r="58949" b="-8038"/>
          <a:stretch>
            <a:fillRect/>
          </a:stretch>
        </p:blipFill>
        <p:spPr bwMode="auto">
          <a:xfrm>
            <a:off x="7016750" y="3584575"/>
            <a:ext cx="167005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116285" y="1034143"/>
            <a:ext cx="3505200" cy="12192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effectLst/>
                <a:latin typeface="Arial" pitchFamily="34" charset="0"/>
                <a:cs typeface="Arial" pitchFamily="34" charset="0"/>
              </a:rPr>
              <a:t>MSS </a:t>
            </a:r>
            <a:r>
              <a:rPr lang="en-US" sz="1800" dirty="0" err="1" smtClean="0">
                <a:effectLst/>
                <a:latin typeface="Arial" pitchFamily="34" charset="0"/>
                <a:cs typeface="Arial" pitchFamily="34" charset="0"/>
              </a:rPr>
              <a:t>Quickbird</a:t>
            </a:r>
            <a:r>
              <a:rPr lang="en-US" sz="1800" dirty="0" smtClean="0">
                <a:effectLst/>
                <a:latin typeface="Arial" pitchFamily="34" charset="0"/>
                <a:cs typeface="Arial" pitchFamily="34" charset="0"/>
              </a:rPr>
              <a:t> image of farms, fencerows, and forests</a:t>
            </a:r>
            <a:endParaRPr lang="en-US" sz="1800" dirty="0"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1" name="Picture 5" descr="mid_yal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757996" cy="3291840"/>
          </a:xfrm>
          <a:prstGeom prst="rect">
            <a:avLst/>
          </a:prstGeom>
          <a:noFill/>
        </p:spPr>
      </p:pic>
      <p:pic>
        <p:nvPicPr>
          <p:cNvPr id="4" name="Picture 5" descr="Mid_yala_fo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66160"/>
            <a:ext cx="4757995" cy="3291840"/>
          </a:xfrm>
          <a:prstGeom prst="rect">
            <a:avLst/>
          </a:prstGeom>
          <a:noFill/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5029200" y="4572000"/>
            <a:ext cx="3897086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Forest </a:t>
            </a: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/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Non-Forest layer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latin typeface="Arial" pitchFamily="34" charset="0"/>
                <a:ea typeface="+mj-ea"/>
                <a:cs typeface="Arial" pitchFamily="34" charset="0"/>
              </a:rPr>
              <a:t>(colors indicate distinct stands not levels of biomass or carbon)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3810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Preliminary estimates of mass, carbon, and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e in above ground woody biomass in 6 land covers in the </a:t>
            </a:r>
            <a:r>
              <a:rPr lang="en-US" sz="2400" dirty="0" err="1" smtClean="0"/>
              <a:t>Yala</a:t>
            </a:r>
            <a:r>
              <a:rPr lang="en-US" sz="2400" dirty="0" smtClean="0"/>
              <a:t> Watershed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7923293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11905" t="15809" r="26071" b="10000"/>
          <a:stretch>
            <a:fillRect/>
          </a:stretch>
        </p:blipFill>
        <p:spPr bwMode="auto">
          <a:xfrm>
            <a:off x="696686" y="0"/>
            <a:ext cx="7930818" cy="592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Fire Detections in Western Kenya, 2000 to 2009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/>
          <a:srcRect l="13211" t="1139" r="18328" b="2279"/>
          <a:stretch>
            <a:fillRect/>
          </a:stretch>
        </p:blipFill>
        <p:spPr bwMode="auto">
          <a:xfrm>
            <a:off x="304800" y="1143000"/>
            <a:ext cx="5181600" cy="537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62600" y="1600200"/>
            <a:ext cx="35814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algn="ctr"/>
            <a:r>
              <a:rPr lang="en-US" sz="2000" dirty="0" smtClean="0"/>
              <a:t>MODIS Thermal Anomalies</a:t>
            </a:r>
          </a:p>
          <a:p>
            <a:pPr algn="ctr"/>
            <a:r>
              <a:rPr lang="en-US" sz="2000" dirty="0" smtClean="0"/>
              <a:t>MOD14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dirty="0" smtClean="0"/>
              <a:t>Chris Justice </a:t>
            </a:r>
          </a:p>
          <a:p>
            <a:pPr algn="ctr"/>
            <a:r>
              <a:rPr lang="en-US" dirty="0" smtClean="0"/>
              <a:t>Tatiana </a:t>
            </a:r>
            <a:r>
              <a:rPr lang="en-US" dirty="0" err="1" smtClean="0"/>
              <a:t>Loboda</a:t>
            </a:r>
            <a:endParaRPr lang="en-US" dirty="0" smtClean="0"/>
          </a:p>
          <a:p>
            <a:pPr algn="ctr"/>
            <a:r>
              <a:rPr lang="en-US" dirty="0" err="1" smtClean="0"/>
              <a:t>Allyssa</a:t>
            </a:r>
            <a:r>
              <a:rPr lang="en-US" dirty="0" smtClean="0"/>
              <a:t> </a:t>
            </a:r>
            <a:r>
              <a:rPr lang="en-US" dirty="0" err="1" smtClean="0"/>
              <a:t>Whitcraft</a:t>
            </a:r>
            <a:endParaRPr lang="en-US" dirty="0" smtClean="0"/>
          </a:p>
          <a:p>
            <a:pPr algn="ctr"/>
            <a:endParaRPr lang="en-US" sz="1000" dirty="0" smtClean="0"/>
          </a:p>
          <a:p>
            <a:pPr algn="ctr"/>
            <a:endParaRPr lang="en-US" sz="1000" dirty="0" smtClean="0"/>
          </a:p>
          <a:p>
            <a:pPr algn="ctr"/>
            <a:endParaRPr lang="en-US" sz="1000" dirty="0" smtClean="0"/>
          </a:p>
          <a:p>
            <a:pPr algn="ctr"/>
            <a:endParaRPr lang="en-US" sz="1000" dirty="0" smtClean="0"/>
          </a:p>
          <a:p>
            <a:pPr algn="ctr"/>
            <a:r>
              <a:rPr lang="en-US" dirty="0" smtClean="0"/>
              <a:t>University of Maryland</a:t>
            </a:r>
          </a:p>
          <a:p>
            <a:pPr algn="ctr"/>
            <a:r>
              <a:rPr lang="en-US" dirty="0" smtClean="0"/>
              <a:t>Department of Geography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9_MRR_Fires_Hist_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4648200" y="0"/>
            <a:ext cx="3657600" cy="3377468"/>
          </a:xfrm>
          <a:prstGeom prst="rect">
            <a:avLst/>
          </a:prstGeom>
        </p:spPr>
      </p:pic>
      <p:pic>
        <p:nvPicPr>
          <p:cNvPr id="5" name="Picture 4" descr="2009_MODAPS_Fires_Hist_2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81000" y="0"/>
            <a:ext cx="3657600" cy="33812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/>
          <a:srcRect l="23480" t="15103" r="26885" b="16242"/>
          <a:stretch>
            <a:fillRect/>
          </a:stretch>
        </p:blipFill>
        <p:spPr bwMode="auto">
          <a:xfrm>
            <a:off x="609600" y="3292366"/>
            <a:ext cx="3505200" cy="356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/>
          <a:srcRect l="23480" t="16267" r="27741" b="16242"/>
          <a:stretch>
            <a:fillRect/>
          </a:stretch>
        </p:blipFill>
        <p:spPr bwMode="auto">
          <a:xfrm>
            <a:off x="4724400" y="3352800"/>
            <a:ext cx="344476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 r="16875"/>
          <a:stretch>
            <a:fillRect/>
          </a:stretch>
        </p:blipFill>
        <p:spPr bwMode="auto">
          <a:xfrm>
            <a:off x="0" y="0"/>
            <a:ext cx="9067800" cy="681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 r="17500"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 l="1250" r="14375"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 r="14375"/>
          <a:stretch>
            <a:fillRect/>
          </a:stretch>
        </p:blipFill>
        <p:spPr bwMode="auto">
          <a:xfrm>
            <a:off x="0" y="0"/>
            <a:ext cx="91440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 r="10625"/>
          <a:stretch>
            <a:fillRect/>
          </a:stretch>
        </p:blipFill>
        <p:spPr bwMode="auto">
          <a:xfrm>
            <a:off x="0" y="0"/>
            <a:ext cx="9296400" cy="6500813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4379913" y="6408738"/>
            <a:ext cx="2351087" cy="365125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A6531F4C-293D-474D-A5B1-91A9308A0FE8}" type="slidenum">
              <a:rPr lang="en-US"/>
              <a:pPr/>
              <a:t>5</a:t>
            </a:fld>
            <a:endParaRPr lang="en-US"/>
          </a:p>
        </p:txBody>
      </p:sp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Three Core Applications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50818"/>
            <a:ext cx="8229600" cy="48307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Carbon Accounting for LULUCF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Baseline, ex ante calculations, measurements, monitoring, reporting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Project based, scalable to millions of hectares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Reduces transaction costs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Tropical Forest Monitoring: Deforestation Measurement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Fine spatial resolution, national to continental scale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Supports REDD+ and related needs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Carbon Monitoring and Evaluation, Carbon Risk Assessment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Project or portfolio based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Reporting on land use project’s carbon impact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Regular and global application and reporting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r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 r="1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20200" cy="5762625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3581400" y="6248400"/>
            <a:ext cx="2895600" cy="4572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fld id="{3A9075C9-E2AE-48B4-9DC6-835D7F078342}" type="slidenum">
              <a:rPr lang="en-US"/>
              <a:pPr algn="ctr"/>
              <a:t>53</a:t>
            </a:fld>
            <a:endParaRPr lang="en-US"/>
          </a:p>
        </p:txBody>
      </p:sp>
      <p:pic>
        <p:nvPicPr>
          <p:cNvPr id="76803" name="Picture 2" descr="DSCN12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7699" name="Text Box 3"/>
          <p:cNvSpPr txBox="1">
            <a:spLocks noChangeArrowheads="1"/>
          </p:cNvSpPr>
          <p:nvPr/>
        </p:nvSpPr>
        <p:spPr bwMode="auto">
          <a:xfrm>
            <a:off x="2525713" y="5451475"/>
            <a:ext cx="4189412" cy="110807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Thank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arge_cluster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10155" t="7300" r="9479" b="7576"/>
          <a:stretch>
            <a:fillRect/>
          </a:stretch>
        </p:blipFill>
        <p:spPr bwMode="auto">
          <a:xfrm>
            <a:off x="3003550" y="0"/>
            <a:ext cx="5756275" cy="64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0" y="560388"/>
            <a:ext cx="9144000" cy="603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260725" y="188913"/>
            <a:ext cx="281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Zoom in at high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16class"/>
          <p:cNvPicPr>
            <a:picLocks noChangeAspect="1" noChangeArrowheads="1"/>
          </p:cNvPicPr>
          <p:nvPr/>
        </p:nvPicPr>
        <p:blipFill>
          <a:blip r:embed="rId3" cstate="print"/>
          <a:srcRect l="9264" t="7329" r="9770" b="7681"/>
          <a:stretch>
            <a:fillRect/>
          </a:stretch>
        </p:blipFill>
        <p:spPr bwMode="auto">
          <a:xfrm>
            <a:off x="3933825" y="158750"/>
            <a:ext cx="4689475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0813" y="1633538"/>
            <a:ext cx="3305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Small blue dots are waypopints. White is non forest/trees. Carbon sequestration range: 4-8 tCO2e per ha per yr (light to dark)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0700" y="609600"/>
            <a:ext cx="12192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0700" y="2108200"/>
            <a:ext cx="12192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0700" y="3606800"/>
            <a:ext cx="12192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0700" y="5105400"/>
            <a:ext cx="12192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85800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MOD1</a:t>
            </a:r>
          </a:p>
          <a:p>
            <a:pPr algn="ctr"/>
            <a:r>
              <a:rPr lang="en-US" sz="1400" dirty="0" smtClean="0"/>
              <a:t>Inventory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981200" y="2209800"/>
            <a:ext cx="852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MOD2</a:t>
            </a:r>
          </a:p>
          <a:p>
            <a:pPr algn="ctr"/>
            <a:r>
              <a:rPr lang="en-US" sz="1400" dirty="0" smtClean="0"/>
              <a:t>A, R, AF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981200" y="3733800"/>
            <a:ext cx="798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MOD3</a:t>
            </a:r>
          </a:p>
          <a:p>
            <a:pPr algn="ctr"/>
            <a:r>
              <a:rPr lang="en-US" sz="1400" dirty="0" smtClean="0"/>
              <a:t>REDD+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5181600"/>
            <a:ext cx="1149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MOD4</a:t>
            </a:r>
          </a:p>
          <a:p>
            <a:pPr algn="ctr"/>
            <a:r>
              <a:rPr lang="en-US" sz="1400" dirty="0" smtClean="0"/>
              <a:t>CB RATING</a:t>
            </a:r>
            <a:endParaRPr lang="en-US" sz="1400" dirty="0"/>
          </a:p>
        </p:txBody>
      </p:sp>
      <p:sp>
        <p:nvSpPr>
          <p:cNvPr id="12" name="Right Brace 11"/>
          <p:cNvSpPr/>
          <p:nvPr/>
        </p:nvSpPr>
        <p:spPr>
          <a:xfrm>
            <a:off x="3124200" y="609600"/>
            <a:ext cx="76200" cy="685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3124200" y="2133600"/>
            <a:ext cx="76200" cy="2209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3124200" y="5105400"/>
            <a:ext cx="76200" cy="685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685800"/>
            <a:ext cx="1015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Ante</a:t>
            </a:r>
          </a:p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</a:t>
            </a: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9000" y="2971800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MRV </a:t>
            </a:r>
          </a:p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</a:t>
            </a: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32018" y="4873336"/>
            <a:ext cx="13019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MRV </a:t>
            </a:r>
          </a:p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Monitoring</a:t>
            </a:r>
          </a:p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r>
              <a:rPr lang="en-US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</a:t>
            </a: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599709" y="772391"/>
            <a:ext cx="609600" cy="3810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4599709" y="3134591"/>
            <a:ext cx="609600" cy="3810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4599709" y="5268191"/>
            <a:ext cx="609600" cy="381000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85509" y="4963391"/>
            <a:ext cx="12192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85509" y="2982191"/>
            <a:ext cx="12192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85509" y="696191"/>
            <a:ext cx="12192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3309" y="4963391"/>
            <a:ext cx="12192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33309" y="2982191"/>
            <a:ext cx="121920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85509" y="3744191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T=0</a:t>
            </a:r>
            <a:endParaRPr lang="en-US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285509" y="5725391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T=0</a:t>
            </a:r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33309" y="5725391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T=0+n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6733309" y="3667991"/>
            <a:ext cx="63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T=0+n</a:t>
            </a:r>
            <a:endParaRPr lang="en-US" sz="1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428509" y="31345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428509" y="511579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146964" y="2372591"/>
            <a:ext cx="1999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Protocol, Project, </a:t>
            </a:r>
            <a:r>
              <a:rPr lang="en-US" sz="1200" b="1" i="1" dirty="0" err="1" smtClean="0"/>
              <a:t>Mrkts</a:t>
            </a:r>
            <a:r>
              <a:rPr lang="en-US" sz="1200" b="1" i="1" dirty="0" smtClean="0"/>
              <a:t>, </a:t>
            </a:r>
            <a:endParaRPr lang="en-US" sz="1200" b="1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5146964" y="2677391"/>
            <a:ext cx="1945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Targeted Measurements</a:t>
            </a:r>
            <a:endParaRPr lang="en-US" sz="1200" b="1" i="1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5209309" y="2677391"/>
            <a:ext cx="1752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202382" y="4429991"/>
            <a:ext cx="1722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/>
              <a:t>Eval</a:t>
            </a:r>
            <a:r>
              <a:rPr lang="en-US" sz="1200" b="1" i="1" dirty="0" smtClean="0"/>
              <a:t>. &amp; Assessments</a:t>
            </a:r>
            <a:endParaRPr lang="en-US" sz="1200" b="1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5202382" y="4658591"/>
            <a:ext cx="193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Landscape Surveillance</a:t>
            </a:r>
            <a:endParaRPr lang="en-US" sz="1200" b="1" i="1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5302827" y="4710546"/>
            <a:ext cx="1752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257799" y="155864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Pre-Analysis</a:t>
            </a:r>
            <a:endParaRPr lang="en-US" sz="1200" b="1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5257799" y="394855"/>
            <a:ext cx="1857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Inventory, </a:t>
            </a:r>
            <a:r>
              <a:rPr lang="en-US" sz="1200" b="1" i="1" dirty="0" err="1" smtClean="0"/>
              <a:t>Proj</a:t>
            </a:r>
            <a:r>
              <a:rPr lang="en-US" sz="1200" b="1" i="1" dirty="0" smtClean="0"/>
              <a:t>. Design</a:t>
            </a:r>
            <a:endParaRPr lang="en-US" sz="1200" b="1" i="1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5309754" y="419100"/>
            <a:ext cx="17526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ight Brace 49"/>
          <p:cNvSpPr/>
          <p:nvPr/>
        </p:nvSpPr>
        <p:spPr>
          <a:xfrm>
            <a:off x="8025246" y="689264"/>
            <a:ext cx="76200" cy="685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04909" y="602673"/>
            <a:ext cx="10294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PDD</a:t>
            </a:r>
          </a:p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 Score</a:t>
            </a:r>
          </a:p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</a:t>
            </a:r>
          </a:p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Rating</a:t>
            </a:r>
          </a:p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</a:t>
            </a:r>
            <a:r>
              <a:rPr lang="en-US" sz="1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Certs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ight Brace 51"/>
          <p:cNvSpPr/>
          <p:nvPr/>
        </p:nvSpPr>
        <p:spPr>
          <a:xfrm>
            <a:off x="8052955" y="4966855"/>
            <a:ext cx="76200" cy="685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3" name="Right Brace 52"/>
          <p:cNvSpPr/>
          <p:nvPr/>
        </p:nvSpPr>
        <p:spPr>
          <a:xfrm>
            <a:off x="8059882" y="2999509"/>
            <a:ext cx="76200" cy="685800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198427" y="3044536"/>
            <a:ext cx="517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Rpt</a:t>
            </a:r>
          </a:p>
          <a:p>
            <a:r>
              <a:rPr lang="en-US" sz="1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</a:t>
            </a:r>
            <a:endParaRPr lang="en-US" sz="1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114551" y="4900159"/>
            <a:ext cx="1029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 Score</a:t>
            </a:r>
          </a:p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</a:t>
            </a:r>
          </a:p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Rating</a:t>
            </a:r>
          </a:p>
          <a:p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</a:t>
            </a:r>
            <a:r>
              <a:rPr lang="en-US" sz="1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Certs</a:t>
            </a:r>
            <a:endParaRPr lang="en-US" sz="1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59488" y="276446"/>
            <a:ext cx="1735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INPUT PARAMETERS</a:t>
            </a:r>
          </a:p>
          <a:p>
            <a:r>
              <a:rPr lang="en-US" sz="1200" dirty="0" smtClean="0"/>
              <a:t>IPCC Default</a:t>
            </a:r>
          </a:p>
          <a:p>
            <a:r>
              <a:rPr lang="en-US" sz="1200" dirty="0" smtClean="0"/>
              <a:t>National Inventory</a:t>
            </a:r>
          </a:p>
          <a:p>
            <a:r>
              <a:rPr lang="en-US" sz="1200" dirty="0" smtClean="0"/>
              <a:t>Models</a:t>
            </a:r>
          </a:p>
          <a:p>
            <a:r>
              <a:rPr lang="en-US" sz="1200" dirty="0" smtClean="0"/>
              <a:t>Project Parameters</a:t>
            </a:r>
          </a:p>
          <a:p>
            <a:r>
              <a:rPr lang="en-US" sz="1200" dirty="0" smtClean="0"/>
              <a:t>Earth Obs.</a:t>
            </a:r>
            <a:endParaRPr lang="en-US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159488" y="1679944"/>
            <a:ext cx="14830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MEASUREMENTS</a:t>
            </a:r>
          </a:p>
          <a:p>
            <a:r>
              <a:rPr lang="en-US" sz="1200" dirty="0" err="1" smtClean="0"/>
              <a:t>Allometry</a:t>
            </a:r>
            <a:endParaRPr lang="en-US" sz="1200" dirty="0" smtClean="0"/>
          </a:p>
          <a:p>
            <a:r>
              <a:rPr lang="en-US" sz="1200" dirty="0" smtClean="0"/>
              <a:t>Functional Branch</a:t>
            </a:r>
          </a:p>
          <a:p>
            <a:r>
              <a:rPr lang="en-US" sz="1200" dirty="0" smtClean="0"/>
              <a:t>Crown</a:t>
            </a:r>
          </a:p>
          <a:p>
            <a:r>
              <a:rPr lang="en-US" sz="1200" dirty="0" err="1" smtClean="0"/>
              <a:t>Dendro</a:t>
            </a:r>
            <a:endParaRPr lang="en-US" sz="1200" dirty="0" smtClean="0"/>
          </a:p>
          <a:p>
            <a:r>
              <a:rPr lang="en-US" sz="1200" dirty="0" smtClean="0"/>
              <a:t>Density</a:t>
            </a:r>
          </a:p>
          <a:p>
            <a:r>
              <a:rPr lang="en-US" sz="1200" dirty="0" smtClean="0"/>
              <a:t>Fire</a:t>
            </a:r>
          </a:p>
          <a:p>
            <a:r>
              <a:rPr lang="en-US" sz="1200" dirty="0" smtClean="0"/>
              <a:t>MAI, NPP</a:t>
            </a:r>
            <a:endParaRPr lang="en-US" sz="1200" dirty="0"/>
          </a:p>
        </p:txBody>
      </p:sp>
      <p:sp>
        <p:nvSpPr>
          <p:cNvPr id="58" name="TextBox 57"/>
          <p:cNvSpPr txBox="1"/>
          <p:nvPr/>
        </p:nvSpPr>
        <p:spPr>
          <a:xfrm>
            <a:off x="159488" y="3296093"/>
            <a:ext cx="14830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MEASUREMENTS</a:t>
            </a:r>
          </a:p>
          <a:p>
            <a:r>
              <a:rPr lang="en-US" sz="1200" dirty="0" smtClean="0"/>
              <a:t>Biomass</a:t>
            </a:r>
          </a:p>
          <a:p>
            <a:r>
              <a:rPr lang="en-US" sz="1200" dirty="0" smtClean="0"/>
              <a:t>C Stocks</a:t>
            </a:r>
          </a:p>
          <a:p>
            <a:r>
              <a:rPr lang="en-US" sz="1200" u="sng" dirty="0" smtClean="0"/>
              <a:t>DISTURBANCE</a:t>
            </a:r>
          </a:p>
          <a:p>
            <a:r>
              <a:rPr lang="en-US" sz="1200" dirty="0" smtClean="0"/>
              <a:t>Deforest.</a:t>
            </a:r>
          </a:p>
          <a:p>
            <a:r>
              <a:rPr lang="en-US" sz="1200" dirty="0" err="1" smtClean="0"/>
              <a:t>Degrad</a:t>
            </a:r>
            <a:r>
              <a:rPr lang="en-US" sz="1200" dirty="0" smtClean="0"/>
              <a:t>., Logging</a:t>
            </a:r>
            <a:endParaRPr 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159488" y="4713767"/>
            <a:ext cx="14830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MEASUREMENTS</a:t>
            </a:r>
          </a:p>
          <a:p>
            <a:r>
              <a:rPr lang="en-US" sz="1200" dirty="0" err="1" smtClean="0"/>
              <a:t>Allometry</a:t>
            </a:r>
            <a:endParaRPr lang="en-US" sz="1200" dirty="0" smtClean="0"/>
          </a:p>
          <a:p>
            <a:r>
              <a:rPr lang="en-US" sz="1200" dirty="0" smtClean="0"/>
              <a:t>Functional Branch</a:t>
            </a:r>
          </a:p>
          <a:p>
            <a:r>
              <a:rPr lang="en-US" sz="1200" dirty="0" smtClean="0"/>
              <a:t>Crown</a:t>
            </a:r>
          </a:p>
          <a:p>
            <a:r>
              <a:rPr lang="en-US" sz="1200" dirty="0" err="1" smtClean="0"/>
              <a:t>Dendro</a:t>
            </a:r>
            <a:endParaRPr lang="en-US" sz="1200" dirty="0" smtClean="0"/>
          </a:p>
          <a:p>
            <a:r>
              <a:rPr lang="en-US" sz="1200" dirty="0" smtClean="0"/>
              <a:t>Density</a:t>
            </a:r>
          </a:p>
          <a:p>
            <a:r>
              <a:rPr lang="en-US" sz="1200" dirty="0" smtClean="0"/>
              <a:t>Fire</a:t>
            </a:r>
          </a:p>
          <a:p>
            <a:r>
              <a:rPr lang="en-US" sz="1200" dirty="0" smtClean="0"/>
              <a:t>MAI, NPP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Covering large areas with image acquisitions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Spatial resolution from 30 m down to 0.5 m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Can capture large forest tracts or small holder fields in same imagery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u="sng" dirty="0" smtClean="0"/>
              <a:t>REDD monitoring</a:t>
            </a:r>
            <a:r>
              <a:rPr lang="en-US" dirty="0" smtClean="0"/>
              <a:t>: Estimates to-date are $0.20 per km2 or $0.002 per ton CO2e biomass or $0.006 per ton CO2e emission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u="sng" dirty="0" smtClean="0"/>
              <a:t>Sequestration projects:</a:t>
            </a:r>
            <a:r>
              <a:rPr lang="en-US" dirty="0" smtClean="0"/>
              <a:t> Estimates to-date are $1.00 per ha or $0.11 per ton CO2e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 smtClean="0"/>
              <a:t>Once basic investments are made – e.g. carbon maps, tree planting, capacity building</a:t>
            </a:r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en-US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None/>
              <a:defRPr/>
            </a:pPr>
            <a:endParaRPr lang="en-US" dirty="0" smtClean="0"/>
          </a:p>
          <a:p>
            <a:pPr marL="365760" indent="-256032" fontAlgn="auto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Cost effectiveness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223062_fire"/>
          <p:cNvPicPr>
            <a:picLocks noChangeAspect="1" noChangeArrowheads="1"/>
          </p:cNvPicPr>
          <p:nvPr/>
        </p:nvPicPr>
        <p:blipFill>
          <a:blip r:embed="rId3" cstate="print">
            <a:lum contrast="42000"/>
          </a:blip>
          <a:srcRect/>
          <a:stretch>
            <a:fillRect/>
          </a:stretch>
        </p:blipFill>
        <p:spPr bwMode="auto">
          <a:xfrm>
            <a:off x="1752600" y="1047750"/>
            <a:ext cx="70866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omment 3"/>
          <p:cNvSpPr>
            <a:spLocks noChangeArrowheads="1"/>
          </p:cNvSpPr>
          <p:nvPr/>
        </p:nvSpPr>
        <p:spPr bwMode="auto">
          <a:xfrm>
            <a:off x="838200" y="1657350"/>
            <a:ext cx="1143000" cy="346075"/>
          </a:xfrm>
          <a:prstGeom prst="wedgeRectCallout">
            <a:avLst>
              <a:gd name="adj1" fmla="val 180139"/>
              <a:gd name="adj2" fmla="val -108718"/>
            </a:avLst>
          </a:prstGeom>
          <a:solidFill>
            <a:srgbClr val="99FF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</a:rPr>
              <a:t>Forest</a:t>
            </a: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9460" name="Comment 4"/>
          <p:cNvSpPr>
            <a:spLocks noChangeArrowheads="1"/>
          </p:cNvSpPr>
          <p:nvPr/>
        </p:nvSpPr>
        <p:spPr bwMode="auto">
          <a:xfrm>
            <a:off x="838200" y="3714750"/>
            <a:ext cx="1143000" cy="346075"/>
          </a:xfrm>
          <a:prstGeom prst="wedgeRectCallout">
            <a:avLst>
              <a:gd name="adj1" fmla="val 335417"/>
              <a:gd name="adj2" fmla="val -92204"/>
            </a:avLst>
          </a:prstGeom>
          <a:solidFill>
            <a:srgbClr val="99FF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</a:rPr>
              <a:t>Slashed</a:t>
            </a: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9461" name="Comment 5"/>
          <p:cNvSpPr>
            <a:spLocks noChangeArrowheads="1"/>
          </p:cNvSpPr>
          <p:nvPr/>
        </p:nvSpPr>
        <p:spPr bwMode="auto">
          <a:xfrm>
            <a:off x="838200" y="2301875"/>
            <a:ext cx="1143000" cy="346075"/>
          </a:xfrm>
          <a:prstGeom prst="wedgeRectCallout">
            <a:avLst>
              <a:gd name="adj1" fmla="val 338194"/>
              <a:gd name="adj2" fmla="val 27523"/>
            </a:avLst>
          </a:prstGeom>
          <a:solidFill>
            <a:srgbClr val="99FF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</a:rPr>
              <a:t>Burning</a:t>
            </a: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9462" name="Comment 6"/>
          <p:cNvSpPr>
            <a:spLocks noChangeArrowheads="1"/>
          </p:cNvSpPr>
          <p:nvPr/>
        </p:nvSpPr>
        <p:spPr bwMode="auto">
          <a:xfrm>
            <a:off x="457200" y="4476750"/>
            <a:ext cx="1447800" cy="590550"/>
          </a:xfrm>
          <a:prstGeom prst="wedgeRectCallout">
            <a:avLst>
              <a:gd name="adj1" fmla="val 228181"/>
              <a:gd name="adj2" fmla="val 188440"/>
            </a:avLst>
          </a:prstGeom>
          <a:solidFill>
            <a:srgbClr val="99FF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</a:rPr>
              <a:t>Agriculture, grass</a:t>
            </a: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9463" name="Comment 7"/>
          <p:cNvSpPr>
            <a:spLocks noChangeArrowheads="1"/>
          </p:cNvSpPr>
          <p:nvPr/>
        </p:nvSpPr>
        <p:spPr bwMode="auto">
          <a:xfrm>
            <a:off x="381000" y="5467350"/>
            <a:ext cx="1447800" cy="590550"/>
          </a:xfrm>
          <a:prstGeom prst="wedgeRectCallout">
            <a:avLst>
              <a:gd name="adj1" fmla="val 122370"/>
              <a:gd name="adj2" fmla="val 9676"/>
            </a:avLst>
          </a:prstGeom>
          <a:solidFill>
            <a:srgbClr val="99FF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>
                <a:solidFill>
                  <a:schemeClr val="bg2"/>
                </a:solidFill>
              </a:rPr>
              <a:t>Agriculture, bare soil</a:t>
            </a:r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06400" y="381000"/>
            <a:ext cx="774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Applying Remote Sensing REDD</a:t>
            </a:r>
            <a:r>
              <a:rPr lang="en-US" sz="440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 autoUpdateAnimBg="0"/>
      <p:bldP spid="19460" grpId="0" animBg="1" autoUpdateAnimBg="0"/>
      <p:bldP spid="19461" grpId="0" animBg="1" autoUpdateAnimBg="0"/>
      <p:bldP spid="19462" grpId="0" animBg="1" autoUpdateAnimBg="0"/>
      <p:bldP spid="19463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uc_PhuongMap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55725"/>
            <a:ext cx="4525963" cy="4525963"/>
          </a:xfr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500" i="1"/>
              <a:t>In Situ: </a:t>
            </a:r>
            <a:r>
              <a:rPr lang="en-US" sz="3500"/>
              <a:t>GPS, Digital Photos, Forest               Mensuration (DBH, height, etc)</a:t>
            </a:r>
            <a:endParaRPr lang="en-US" sz="3500" i="1"/>
          </a:p>
        </p:txBody>
      </p:sp>
      <p:pic>
        <p:nvPicPr>
          <p:cNvPr id="33796" name="Picture 4" descr="DSCN3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0263" y="1603375"/>
            <a:ext cx="1963737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DSCN13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8488" y="3667125"/>
            <a:ext cx="33861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DSCN0047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9450" y="3844925"/>
            <a:ext cx="2114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DSCN002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8688" y="1576388"/>
            <a:ext cx="204628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</TotalTime>
  <Words>962</Words>
  <Application>Microsoft Office PowerPoint</Application>
  <PresentationFormat>On-screen Show (4:3)</PresentationFormat>
  <Paragraphs>238</Paragraphs>
  <Slides>56</Slides>
  <Notes>28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Concourse</vt:lpstr>
      <vt:lpstr>Office Theme</vt:lpstr>
      <vt:lpstr>Bitmap Image</vt:lpstr>
      <vt:lpstr>Monitoring, Reporting and Verification  of Carbon Benefits in Agriculture and Forestry  David L. Skole Professor of Forestry and Global Change Science Michigan State University  </vt:lpstr>
      <vt:lpstr>Linking carbon and development</vt:lpstr>
      <vt:lpstr>Slide 3</vt:lpstr>
      <vt:lpstr>Slide 4</vt:lpstr>
      <vt:lpstr>Three Core Applications</vt:lpstr>
      <vt:lpstr>Slide 6</vt:lpstr>
      <vt:lpstr>Cost effectiveness</vt:lpstr>
      <vt:lpstr>Slide 8</vt:lpstr>
      <vt:lpstr>In Situ: GPS, Digital Photos, Forest               Mensuration (DBH, height, etc)</vt:lpstr>
      <vt:lpstr>Slide 10</vt:lpstr>
      <vt:lpstr>Slide 11</vt:lpstr>
      <vt:lpstr>Slide 12</vt:lpstr>
      <vt:lpstr>Slide 13</vt:lpstr>
      <vt:lpstr>Carbon Measurement</vt:lpstr>
      <vt:lpstr>Slide 15</vt:lpstr>
      <vt:lpstr>Linking remote sensing to C models and databases</vt:lpstr>
      <vt:lpstr>Slide 17</vt:lpstr>
      <vt:lpstr>Ground calibration is essential</vt:lpstr>
      <vt:lpstr>Estimate carbon pools -  tree biomass</vt:lpstr>
      <vt:lpstr>Integration of in situ carbon with imagery</vt:lpstr>
      <vt:lpstr>Hyper-rez tree crown detection</vt:lpstr>
      <vt:lpstr>Slide 22</vt:lpstr>
      <vt:lpstr>Cupressus lusitanica fencerow  (57% cover)</vt:lpstr>
      <vt:lpstr> Yala Watershed in Western Kenya</vt:lpstr>
      <vt:lpstr> Quickbird satellite image   14 March 2009   149 km2 coverage  0.6 m PAN resolution  2.4 m MSS resolution   Agriculture and Kakamega Forest</vt:lpstr>
      <vt:lpstr>2.4 m MSS Quickbird Image: Yala River, boundary of legal forest, cypress plantations, fencerows, woodlots, farm fields</vt:lpstr>
      <vt:lpstr>0.6 m PAN Quickbird image of Yala River </vt:lpstr>
      <vt:lpstr>108 sample plots:  agriculture (trees on farms) fencerows natural forests early succession stands broadleaf plantations conifer plantations agroforestry demo sites   individual trees</vt:lpstr>
      <vt:lpstr>Sample plot in an ICRAF agroforestry demonstration site</vt:lpstr>
      <vt:lpstr>MSU and ICRAF coordinating satellite imagery and GPS</vt:lpstr>
      <vt:lpstr>Individual tree crowns on 0.6 m PAN Quickbird image</vt:lpstr>
      <vt:lpstr>Slide 32</vt:lpstr>
      <vt:lpstr>Preliminary estimates of above ground mass, carbon,  and CO2e for individual trees in four crown area categories</vt:lpstr>
      <vt:lpstr>Allometric Relationship of Biomass to Crown Area for 136 Individual Trees in Western Kenya</vt:lpstr>
      <vt:lpstr>Dave MacFarlane, MSU Forestry - Functional Branch Analysis (FBA) to     improve existing allometric equations    with local data from standing trees  -  Sampling Methods and Protocols</vt:lpstr>
      <vt:lpstr>500 m2 fixed area plots at Kibiri Station, Kakamega Forest: natural forest and plantations (Prunus, Pinus, Cupressus, Bischofia) </vt:lpstr>
      <vt:lpstr>Fencerow sample plots (Cupressus and Eucalyptus)</vt:lpstr>
      <vt:lpstr>Whole farm inventory: 40 trees on 0.81 ha farm and 29 trees on 0.53 ha farm</vt:lpstr>
      <vt:lpstr>Model growth and yield of trees and forests using dendrochronology, local climate data, and wood density measurements</vt:lpstr>
      <vt:lpstr>MSS Quickbird image of farms, fencerows, and forests</vt:lpstr>
      <vt:lpstr>Preliminary estimates of mass, carbon, and CO2e in above ground woody biomass in 6 land covers in the Yala Watershed</vt:lpstr>
      <vt:lpstr>Slide 42</vt:lpstr>
      <vt:lpstr>Fire Detections in Western Kenya, 2000 to 2009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>World Wildlife Fund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Carbon Benefits Measurement and Monitoring</dc:title>
  <dc:creator>Cylke</dc:creator>
  <cp:lastModifiedBy> </cp:lastModifiedBy>
  <cp:revision>69</cp:revision>
  <dcterms:created xsi:type="dcterms:W3CDTF">2009-05-06T17:36:51Z</dcterms:created>
  <dcterms:modified xsi:type="dcterms:W3CDTF">2010-07-13T19:42:41Z</dcterms:modified>
</cp:coreProperties>
</file>